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arcellus"/>
      <p:regular r:id="rId36"/>
    </p:embeddedFont>
    <p:embeddedFont>
      <p:font typeface="Anaheim"/>
      <p:regular r:id="rId37"/>
    </p:embeddedFont>
    <p:embeddedFont>
      <p:font typeface="Bebas Neue"/>
      <p:regular r:id="rId38"/>
    </p:embeddedFont>
    <p:embeddedFont>
      <p:font typeface="Russo One"/>
      <p:regular r:id="rId39"/>
    </p:embeddedFont>
    <p:embeddedFont>
      <p:font typeface="Josefi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8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regular.fntdata"/><Relationship Id="rId20" Type="http://schemas.openxmlformats.org/officeDocument/2006/relationships/slide" Target="slides/slide15.xml"/><Relationship Id="rId42" Type="http://schemas.openxmlformats.org/officeDocument/2006/relationships/font" Target="fonts/JosefinSans-italic.fntdata"/><Relationship Id="rId41" Type="http://schemas.openxmlformats.org/officeDocument/2006/relationships/font" Target="fonts/Josefi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Josefi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naheim-regular.fntdata"/><Relationship Id="rId14" Type="http://schemas.openxmlformats.org/officeDocument/2006/relationships/slide" Target="slides/slide9.xml"/><Relationship Id="rId36" Type="http://schemas.openxmlformats.org/officeDocument/2006/relationships/font" Target="fonts/Marcellus-regular.fntdata"/><Relationship Id="rId17" Type="http://schemas.openxmlformats.org/officeDocument/2006/relationships/slide" Target="slides/slide12.xml"/><Relationship Id="rId39" Type="http://schemas.openxmlformats.org/officeDocument/2006/relationships/font" Target="fonts/RussoOne-regular.fntdata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508d01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508d01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a0c8077f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a0c8077f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d4f18ed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d4f18ed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d4f18ed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d4f18ed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d4f18ed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d4f18ed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d4c3aa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d4c3aa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d4f18eda2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d4f18eda2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a0c8077f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a0c8077f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d4f18eda2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d4f18eda2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d4f18eda2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d4f18eda2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d4f18eda2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d4f18eda2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a0c8077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a0c8077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a0c8077f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a0c8077f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d56318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d56318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d4f18eda2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d4f18eda2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d4f18ed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d4f18ed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6b5b099f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6b5b099f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d4f18eda2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d4f18eda2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d4f18eda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d4f18eda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d56318c8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d56318c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d56318c8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d56318c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a0c8077f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a0c8077f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4f18ed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4f18ed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d4f18eda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d4f18eda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a0c8077f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a0c8077f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a0c8077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a0c8077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de1f3ffb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de1f3ffb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de1f3ffbe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de1f3ffbe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de1f3ffbe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de1f3ffbe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de1f3ffb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de1f3ffb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805529" y="28953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91906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53151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6143961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614396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3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5"/>
          <p:cNvSpPr txBox="1"/>
          <p:nvPr>
            <p:ph hasCustomPrompt="1" idx="2" type="title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968" y="2253791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13968" y="3774079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idx="2" type="title"/>
          </p:nvPr>
        </p:nvSpPr>
        <p:spPr>
          <a:xfrm>
            <a:off x="2048203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080646" y="3310775"/>
            <a:ext cx="4253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080646" y="1290725"/>
            <a:ext cx="49830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-12900"/>
            <a:ext cx="4572000" cy="5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975725" y="2129675"/>
            <a:ext cx="3456900" cy="24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>
            <a:off x="5085436" y="2129675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>
            <a:off x="5702100" y="539500"/>
            <a:ext cx="3441900" cy="4599600"/>
          </a:xfrm>
          <a:prstGeom prst="rect">
            <a:avLst/>
          </a:prstGeom>
          <a:solidFill>
            <a:srgbClr val="C1A480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/>
          <p:nvPr/>
        </p:nvCxnSpPr>
        <p:spPr>
          <a:xfrm>
            <a:off x="-19350" y="529200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590425" y="1890183"/>
            <a:ext cx="38403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01" name="Google Shape;101;p20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hasCustomPrompt="1"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hasCustomPrompt="1"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6450" y="266737"/>
            <a:ext cx="264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" name="Google Shape;120;p2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21" name="Google Shape;121;p2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/>
          <p:nvPr/>
        </p:nvSpPr>
        <p:spPr>
          <a:xfrm flipH="1">
            <a:off x="-1922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 rot="10800000">
            <a:off x="4142400" y="260287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16356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16356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3" type="title"/>
          </p:nvPr>
        </p:nvSpPr>
        <p:spPr>
          <a:xfrm>
            <a:off x="16356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5"/>
          <p:cNvSpPr txBox="1"/>
          <p:nvPr>
            <p:ph idx="4" type="subTitle"/>
          </p:nvPr>
        </p:nvSpPr>
        <p:spPr>
          <a:xfrm>
            <a:off x="16356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5" type="title"/>
          </p:nvPr>
        </p:nvSpPr>
        <p:spPr>
          <a:xfrm>
            <a:off x="16356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5"/>
          <p:cNvSpPr txBox="1"/>
          <p:nvPr>
            <p:ph idx="6" type="subTitle"/>
          </p:nvPr>
        </p:nvSpPr>
        <p:spPr>
          <a:xfrm>
            <a:off x="16356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25"/>
          <p:cNvCxnSpPr/>
          <p:nvPr/>
        </p:nvCxnSpPr>
        <p:spPr>
          <a:xfrm>
            <a:off x="726075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5"/>
          <p:cNvSpPr/>
          <p:nvPr/>
        </p:nvSpPr>
        <p:spPr>
          <a:xfrm>
            <a:off x="5702100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856144" y="1962861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3570539" y="1962861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6278325" y="1962861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856144" y="3703444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subTitle"/>
          </p:nvPr>
        </p:nvSpPr>
        <p:spPr>
          <a:xfrm>
            <a:off x="3570539" y="3703442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6278325" y="3703442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7" type="subTitle"/>
          </p:nvPr>
        </p:nvSpPr>
        <p:spPr>
          <a:xfrm>
            <a:off x="856444" y="2291015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8" type="subTitle"/>
          </p:nvPr>
        </p:nvSpPr>
        <p:spPr>
          <a:xfrm>
            <a:off x="3570689" y="229101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9" type="subTitle"/>
          </p:nvPr>
        </p:nvSpPr>
        <p:spPr>
          <a:xfrm>
            <a:off x="6278475" y="229101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3" type="subTitle"/>
          </p:nvPr>
        </p:nvSpPr>
        <p:spPr>
          <a:xfrm>
            <a:off x="856444" y="4036086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4" type="subTitle"/>
          </p:nvPr>
        </p:nvSpPr>
        <p:spPr>
          <a:xfrm>
            <a:off x="3570689" y="403608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5" type="subTitle"/>
          </p:nvPr>
        </p:nvSpPr>
        <p:spPr>
          <a:xfrm>
            <a:off x="6278475" y="403608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" name="Google Shape;159;p26"/>
          <p:cNvCxnSpPr/>
          <p:nvPr/>
        </p:nvCxnSpPr>
        <p:spPr>
          <a:xfrm>
            <a:off x="723900" y="-171450"/>
            <a:ext cx="0" cy="31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>
            <a:off x="8430600" y="2560714"/>
            <a:ext cx="0" cy="272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159707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570245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3" type="subTitle"/>
          </p:nvPr>
        </p:nvSpPr>
        <p:spPr>
          <a:xfrm>
            <a:off x="159707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4" type="subTitle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5" type="subTitle"/>
          </p:nvPr>
        </p:nvSpPr>
        <p:spPr>
          <a:xfrm>
            <a:off x="159707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6" type="subTitle"/>
          </p:nvPr>
        </p:nvSpPr>
        <p:spPr>
          <a:xfrm>
            <a:off x="570245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7" type="subTitle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8" type="subTitle"/>
          </p:nvPr>
        </p:nvSpPr>
        <p:spPr>
          <a:xfrm>
            <a:off x="159707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2" type="subTitle"/>
          </p:nvPr>
        </p:nvSpPr>
        <p:spPr>
          <a:xfrm>
            <a:off x="3434895" y="1576316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5" type="subTitle"/>
          </p:nvPr>
        </p:nvSpPr>
        <p:spPr>
          <a:xfrm>
            <a:off x="3433395" y="1902008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28"/>
          <p:cNvGrpSpPr/>
          <p:nvPr/>
        </p:nvGrpSpPr>
        <p:grpSpPr>
          <a:xfrm>
            <a:off x="0" y="264251"/>
            <a:ext cx="9144000" cy="0"/>
            <a:chOff x="0" y="528738"/>
            <a:chExt cx="9144000" cy="0"/>
          </a:xfrm>
        </p:grpSpPr>
        <p:cxnSp>
          <p:nvCxnSpPr>
            <p:cNvPr id="180" name="Google Shape;180;p28"/>
            <p:cNvCxnSpPr/>
            <p:nvPr/>
          </p:nvCxnSpPr>
          <p:spPr>
            <a:xfrm rot="10800000">
              <a:off x="629880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8"/>
            <p:cNvCxnSpPr/>
            <p:nvPr/>
          </p:nvCxnSpPr>
          <p:spPr>
            <a:xfrm rot="10800000">
              <a:off x="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6" name="Google Shape;186;p29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9" name="Google Shape;19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1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2"/>
          <p:cNvCxnSpPr/>
          <p:nvPr/>
        </p:nvCxnSpPr>
        <p:spPr>
          <a:xfrm>
            <a:off x="8417887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2"/>
          <p:cNvSpPr/>
          <p:nvPr/>
        </p:nvSpPr>
        <p:spPr>
          <a:xfrm flipH="1">
            <a:off x="-38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0" name="Google Shape;200;p3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3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4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726075" y="1239294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801225" y="536550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713225" y="532875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80810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600965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808100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6009575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" name="Google Shape;30;p6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716346" y="535650"/>
            <a:ext cx="3181500" cy="3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216900" y="1052400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571975" y="2571750"/>
            <a:ext cx="3049800" cy="15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713251" y="4865465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76475" y="1642525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76475" y="2286000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-12900" y="4870919"/>
            <a:ext cx="918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9"/>
          <p:cNvCxnSpPr/>
          <p:nvPr/>
        </p:nvCxnSpPr>
        <p:spPr>
          <a:xfrm>
            <a:off x="4930525" y="260130"/>
            <a:ext cx="4227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2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rcellus"/>
              <a:buNone/>
              <a:defRPr sz="2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1617450" y="3698850"/>
            <a:ext cx="59091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R. Aitkaliyev, </a:t>
            </a:r>
            <a:r>
              <a:rPr lang="en"/>
              <a:t>A. Frabetti, A. Iacovelli, L. Marcosignori, M. Rizzo</a:t>
            </a:r>
            <a:endParaRPr/>
          </a:p>
        </p:txBody>
      </p:sp>
      <p:sp>
        <p:nvSpPr>
          <p:cNvPr id="212" name="Google Shape;212;p35"/>
          <p:cNvSpPr txBox="1"/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BUSINESS CASE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4500"/>
              <a:t>Segmenting Clients</a:t>
            </a:r>
            <a:endParaRPr sz="4500"/>
          </a:p>
        </p:txBody>
      </p:sp>
      <p:grpSp>
        <p:nvGrpSpPr>
          <p:cNvPr id="213" name="Google Shape;213;p35"/>
          <p:cNvGrpSpPr/>
          <p:nvPr/>
        </p:nvGrpSpPr>
        <p:grpSpPr>
          <a:xfrm>
            <a:off x="1187436" y="968029"/>
            <a:ext cx="6763500" cy="2730825"/>
            <a:chOff x="1077725" y="1006750"/>
            <a:chExt cx="6763500" cy="2730825"/>
          </a:xfrm>
        </p:grpSpPr>
        <p:cxnSp>
          <p:nvCxnSpPr>
            <p:cNvPr id="214" name="Google Shape;214;p35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35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6" name="Google Shape;216;p35"/>
          <p:cNvSpPr txBox="1"/>
          <p:nvPr/>
        </p:nvSpPr>
        <p:spPr>
          <a:xfrm>
            <a:off x="0" y="4539775"/>
            <a:ext cx="906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           Fintech                                                                            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Prof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 Raffaele Zenti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4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reduction: t-SNE</a:t>
            </a:r>
            <a:endParaRPr/>
          </a:p>
        </p:txBody>
      </p:sp>
      <p:sp>
        <p:nvSpPr>
          <p:cNvPr id="367" name="Google Shape;367;p44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Exploration: t-SNE</a:t>
            </a:r>
            <a:endParaRPr/>
          </a:p>
        </p:txBody>
      </p:sp>
      <p:sp>
        <p:nvSpPr>
          <p:cNvPr id="373" name="Google Shape;373;p45"/>
          <p:cNvSpPr txBox="1"/>
          <p:nvPr/>
        </p:nvSpPr>
        <p:spPr>
          <a:xfrm>
            <a:off x="1460600" y="3317825"/>
            <a:ext cx="30090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Perplexity</a:t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 value which says how to balance attention between local and global aspects of your data. 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parameter is, in a sense, a guess about the number of close neighbors each point has. 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We observe a tendency towards clearer shapes as the perplexity value increases.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4" name="Google Shape;374;p45"/>
          <p:cNvSpPr txBox="1"/>
          <p:nvPr>
            <p:ph idx="4294967295" type="subTitle"/>
          </p:nvPr>
        </p:nvSpPr>
        <p:spPr>
          <a:xfrm>
            <a:off x="5625771" y="1461000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"/>
                <a:ea typeface="Marcellus"/>
                <a:cs typeface="Marcellus"/>
                <a:sym typeface="Marcellus"/>
              </a:rPr>
              <a:t>PERPLEXITY</a:t>
            </a:r>
            <a:endParaRPr sz="12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75" name="Google Shape;375;p45"/>
          <p:cNvSpPr txBox="1"/>
          <p:nvPr>
            <p:ph idx="4294967295" type="body"/>
          </p:nvPr>
        </p:nvSpPr>
        <p:spPr>
          <a:xfrm>
            <a:off x="5247676" y="1081163"/>
            <a:ext cx="2778600" cy="5394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Modifiable hyperparameters:</a:t>
            </a:r>
            <a:endParaRPr sz="1200"/>
          </a:p>
        </p:txBody>
      </p:sp>
      <p:sp>
        <p:nvSpPr>
          <p:cNvPr id="376" name="Google Shape;376;p45"/>
          <p:cNvSpPr txBox="1"/>
          <p:nvPr>
            <p:ph idx="4294967295" type="subTitle"/>
          </p:nvPr>
        </p:nvSpPr>
        <p:spPr>
          <a:xfrm>
            <a:off x="5625771" y="1997325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"/>
                <a:ea typeface="Marcellus"/>
                <a:cs typeface="Marcellus"/>
                <a:sym typeface="Marcellus"/>
              </a:rPr>
              <a:t>LEARNING RATE</a:t>
            </a:r>
            <a:endParaRPr sz="12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77" name="Google Shape;377;p45"/>
          <p:cNvSpPr txBox="1"/>
          <p:nvPr>
            <p:ph idx="4294967295" type="subTitle"/>
          </p:nvPr>
        </p:nvSpPr>
        <p:spPr>
          <a:xfrm>
            <a:off x="5625771" y="1721221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"/>
                <a:ea typeface="Marcellus"/>
                <a:cs typeface="Marcellus"/>
                <a:sym typeface="Marcellus"/>
              </a:rPr>
              <a:t>EXAGGERATION</a:t>
            </a:r>
            <a:endParaRPr sz="12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5247675" y="1524000"/>
            <a:ext cx="2163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5247675" y="1784225"/>
            <a:ext cx="216300" cy="216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/>
          <p:nvPr/>
        </p:nvSpPr>
        <p:spPr>
          <a:xfrm>
            <a:off x="5247675" y="2044450"/>
            <a:ext cx="216300" cy="21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672" y="2436597"/>
            <a:ext cx="3183050" cy="24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6850" y="1214475"/>
            <a:ext cx="2717000" cy="20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/>
          <p:nvPr/>
        </p:nvSpPr>
        <p:spPr>
          <a:xfrm>
            <a:off x="748775" y="1343425"/>
            <a:ext cx="7711500" cy="331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>
            <p:ph idx="4" type="subTitle"/>
          </p:nvPr>
        </p:nvSpPr>
        <p:spPr>
          <a:xfrm>
            <a:off x="716250" y="3274875"/>
            <a:ext cx="34071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Exaggeration</a:t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factor increases the attractive forces between points and allows points to move around more freely, finding their nearest neighbors more easily. </a:t>
            </a:r>
            <a:endParaRPr sz="1100"/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00" y="482475"/>
            <a:ext cx="3723300" cy="27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>
            <p:ph idx="6" type="subTitle"/>
          </p:nvPr>
        </p:nvSpPr>
        <p:spPr>
          <a:xfrm>
            <a:off x="5079450" y="3274875"/>
            <a:ext cx="33483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Learning Rate</a:t>
            </a:r>
            <a:endParaRPr b="1"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learning rate controls the step size of the gradient updates. 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LR - the data may look like a ‘ball’ with any point approximately equidistant from its nearest neighbours. Low LR - most points may look compressed in a dense cloud with few outliers.</a:t>
            </a:r>
            <a:endParaRPr sz="1500"/>
          </a:p>
        </p:txBody>
      </p:sp>
      <p:pic>
        <p:nvPicPr>
          <p:cNvPr id="391" name="Google Shape;3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158" y="482475"/>
            <a:ext cx="3709441" cy="27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idx="1" type="subTitle"/>
          </p:nvPr>
        </p:nvSpPr>
        <p:spPr>
          <a:xfrm>
            <a:off x="973875" y="1546100"/>
            <a:ext cx="2110200" cy="21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Our choices: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Hamming </a:t>
            </a:r>
            <a:r>
              <a:rPr lang="en"/>
              <a:t>distances for categorical variables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L1 </a:t>
            </a:r>
            <a:r>
              <a:rPr lang="en"/>
              <a:t>norm for numerical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We combine them using relative weights in the function </a:t>
            </a:r>
            <a:r>
              <a:rPr b="1" lang="en"/>
              <a:t>MixDistance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893125" y="563075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Distances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75" y="215800"/>
            <a:ext cx="3314199" cy="24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100" y="2407725"/>
            <a:ext cx="3249875" cy="24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8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8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408" name="Google Shape;408;p48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67350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414" name="Google Shape;414;p49"/>
          <p:cNvSpPr txBox="1"/>
          <p:nvPr>
            <p:ph idx="2" type="title"/>
          </p:nvPr>
        </p:nvSpPr>
        <p:spPr>
          <a:xfrm>
            <a:off x="900879" y="1313204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1</a:t>
            </a:r>
            <a:endParaRPr/>
          </a:p>
        </p:txBody>
      </p:sp>
      <p:sp>
        <p:nvSpPr>
          <p:cNvPr id="415" name="Google Shape;415;p49"/>
          <p:cNvSpPr txBox="1"/>
          <p:nvPr>
            <p:ph idx="1" type="subTitle"/>
          </p:nvPr>
        </p:nvSpPr>
        <p:spPr>
          <a:xfrm>
            <a:off x="900879" y="1665555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‘Normalized age’</a:t>
            </a:r>
            <a:endParaRPr/>
          </a:p>
        </p:txBody>
      </p:sp>
      <p:sp>
        <p:nvSpPr>
          <p:cNvPr id="416" name="Google Shape;416;p49"/>
          <p:cNvSpPr txBox="1"/>
          <p:nvPr>
            <p:ph idx="3" type="title"/>
          </p:nvPr>
        </p:nvSpPr>
        <p:spPr>
          <a:xfrm>
            <a:off x="9008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3</a:t>
            </a:r>
            <a:endParaRPr/>
          </a:p>
        </p:txBody>
      </p:sp>
      <p:sp>
        <p:nvSpPr>
          <p:cNvPr id="417" name="Google Shape;417;p49"/>
          <p:cNvSpPr txBox="1"/>
          <p:nvPr>
            <p:ph idx="4" type="subTitle"/>
          </p:nvPr>
        </p:nvSpPr>
        <p:spPr>
          <a:xfrm>
            <a:off x="900879" y="406454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‘Dummy variables Gender, Job, City’</a:t>
            </a:r>
            <a:endParaRPr/>
          </a:p>
        </p:txBody>
      </p:sp>
      <p:sp>
        <p:nvSpPr>
          <p:cNvPr id="418" name="Google Shape;418;p49"/>
          <p:cNvSpPr txBox="1"/>
          <p:nvPr>
            <p:ph idx="5" type="title"/>
          </p:nvPr>
        </p:nvSpPr>
        <p:spPr>
          <a:xfrm>
            <a:off x="90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2</a:t>
            </a:r>
            <a:endParaRPr/>
          </a:p>
        </p:txBody>
      </p:sp>
      <p:sp>
        <p:nvSpPr>
          <p:cNvPr id="419" name="Google Shape;419;p49"/>
          <p:cNvSpPr txBox="1"/>
          <p:nvPr>
            <p:ph idx="6" type="subTitle"/>
          </p:nvPr>
        </p:nvSpPr>
        <p:spPr>
          <a:xfrm>
            <a:off x="90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‘Normalized Family size’</a:t>
            </a:r>
            <a:endParaRPr/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50" y="1313202"/>
            <a:ext cx="4309799" cy="32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0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0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CLUSTERIZATION</a:t>
            </a:r>
            <a:endParaRPr sz="3600"/>
          </a:p>
        </p:txBody>
      </p:sp>
      <p:sp>
        <p:nvSpPr>
          <p:cNvPr id="429" name="Google Shape;429;p50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K-medoids, DB-scan</a:t>
            </a:r>
            <a:endParaRPr/>
          </a:p>
        </p:txBody>
      </p:sp>
      <p:sp>
        <p:nvSpPr>
          <p:cNvPr id="430" name="Google Shape;430;p50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67350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Clusterization (q-medoids)</a:t>
            </a:r>
            <a:endParaRPr/>
          </a:p>
        </p:txBody>
      </p:sp>
      <p:sp>
        <p:nvSpPr>
          <p:cNvPr id="436" name="Google Shape;436;p51"/>
          <p:cNvSpPr txBox="1"/>
          <p:nvPr>
            <p:ph idx="2" type="title"/>
          </p:nvPr>
        </p:nvSpPr>
        <p:spPr>
          <a:xfrm>
            <a:off x="900879" y="1313204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clusters</a:t>
            </a:r>
            <a:endParaRPr/>
          </a:p>
        </p:txBody>
      </p:sp>
      <p:sp>
        <p:nvSpPr>
          <p:cNvPr id="437" name="Google Shape;437;p51"/>
          <p:cNvSpPr txBox="1"/>
          <p:nvPr>
            <p:ph idx="3" type="title"/>
          </p:nvPr>
        </p:nvSpPr>
        <p:spPr>
          <a:xfrm>
            <a:off x="9008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Best clusterization</a:t>
            </a:r>
            <a:endParaRPr/>
          </a:p>
        </p:txBody>
      </p:sp>
      <p:sp>
        <p:nvSpPr>
          <p:cNvPr id="438" name="Google Shape;438;p51"/>
          <p:cNvSpPr txBox="1"/>
          <p:nvPr>
            <p:ph idx="4" type="subTitle"/>
          </p:nvPr>
        </p:nvSpPr>
        <p:spPr>
          <a:xfrm>
            <a:off x="900879" y="406454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 txBox="1"/>
          <p:nvPr>
            <p:ph idx="5" type="title"/>
          </p:nvPr>
        </p:nvSpPr>
        <p:spPr>
          <a:xfrm>
            <a:off x="90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on the PCA axes</a:t>
            </a:r>
            <a:endParaRPr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4389120" y="1316736"/>
            <a:ext cx="4309799" cy="32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67350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Clusterization (q-medoids)</a:t>
            </a:r>
            <a:endParaRPr/>
          </a:p>
        </p:txBody>
      </p:sp>
      <p:sp>
        <p:nvSpPr>
          <p:cNvPr id="446" name="Google Shape;446;p52"/>
          <p:cNvSpPr txBox="1"/>
          <p:nvPr>
            <p:ph idx="2" type="title"/>
          </p:nvPr>
        </p:nvSpPr>
        <p:spPr>
          <a:xfrm>
            <a:off x="900879" y="1313204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clusters</a:t>
            </a:r>
            <a:endParaRPr/>
          </a:p>
        </p:txBody>
      </p:sp>
      <p:sp>
        <p:nvSpPr>
          <p:cNvPr id="447" name="Google Shape;447;p52"/>
          <p:cNvSpPr txBox="1"/>
          <p:nvPr>
            <p:ph idx="3" type="title"/>
          </p:nvPr>
        </p:nvSpPr>
        <p:spPr>
          <a:xfrm>
            <a:off x="9008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similar cluster:</a:t>
            </a:r>
            <a:endParaRPr/>
          </a:p>
        </p:txBody>
      </p:sp>
      <p:sp>
        <p:nvSpPr>
          <p:cNvPr id="448" name="Google Shape;448;p52"/>
          <p:cNvSpPr txBox="1"/>
          <p:nvPr>
            <p:ph idx="4" type="subTitle"/>
          </p:nvPr>
        </p:nvSpPr>
        <p:spPr>
          <a:xfrm>
            <a:off x="900879" y="406454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 txBox="1"/>
          <p:nvPr>
            <p:ph idx="5" type="title"/>
          </p:nvPr>
        </p:nvSpPr>
        <p:spPr>
          <a:xfrm>
            <a:off x="90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on the PCA axes</a:t>
            </a:r>
            <a:endParaRPr/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4389120" y="1313211"/>
            <a:ext cx="4306824" cy="323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67350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Clusterization (q-medoids)</a:t>
            </a:r>
            <a:endParaRPr/>
          </a:p>
        </p:txBody>
      </p:sp>
      <p:sp>
        <p:nvSpPr>
          <p:cNvPr id="456" name="Google Shape;456;p53"/>
          <p:cNvSpPr txBox="1"/>
          <p:nvPr>
            <p:ph idx="2" type="title"/>
          </p:nvPr>
        </p:nvSpPr>
        <p:spPr>
          <a:xfrm>
            <a:off x="900879" y="1313204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clusters</a:t>
            </a:r>
            <a:endParaRPr/>
          </a:p>
        </p:txBody>
      </p:sp>
      <p:sp>
        <p:nvSpPr>
          <p:cNvPr id="457" name="Google Shape;457;p53"/>
          <p:cNvSpPr txBox="1"/>
          <p:nvPr>
            <p:ph idx="3" type="title"/>
          </p:nvPr>
        </p:nvSpPr>
        <p:spPr>
          <a:xfrm>
            <a:off x="9008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Caos</a:t>
            </a:r>
            <a:endParaRPr/>
          </a:p>
        </p:txBody>
      </p:sp>
      <p:sp>
        <p:nvSpPr>
          <p:cNvPr id="458" name="Google Shape;458;p53"/>
          <p:cNvSpPr txBox="1"/>
          <p:nvPr>
            <p:ph idx="4" type="subTitle"/>
          </p:nvPr>
        </p:nvSpPr>
        <p:spPr>
          <a:xfrm>
            <a:off x="900879" y="406454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"/>
          <p:cNvSpPr txBox="1"/>
          <p:nvPr>
            <p:ph idx="5" type="title"/>
          </p:nvPr>
        </p:nvSpPr>
        <p:spPr>
          <a:xfrm>
            <a:off x="90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on the PCA axes</a:t>
            </a:r>
            <a:endParaRPr/>
          </a:p>
        </p:txBody>
      </p:sp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0" y="1316736"/>
            <a:ext cx="4297629" cy="322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DATASET</a:t>
            </a:r>
            <a:endParaRPr sz="3300"/>
          </a:p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dataset: numerical, categorical and dummy variables</a:t>
            </a:r>
            <a:endParaRPr/>
          </a:p>
        </p:txBody>
      </p:sp>
      <p:sp>
        <p:nvSpPr>
          <p:cNvPr id="226" name="Google Shape;226;p36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4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4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4"/>
          <p:cNvSpPr txBox="1"/>
          <p:nvPr>
            <p:ph type="title"/>
          </p:nvPr>
        </p:nvSpPr>
        <p:spPr>
          <a:xfrm>
            <a:off x="264484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evaluation</a:t>
            </a:r>
            <a:endParaRPr/>
          </a:p>
        </p:txBody>
      </p:sp>
      <p:sp>
        <p:nvSpPr>
          <p:cNvPr id="469" name="Google Shape;469;p54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Calinski-Harabasz Criterion, Davies-Bouldin criterion, Silhouette criterion</a:t>
            </a:r>
            <a:endParaRPr/>
          </a:p>
        </p:txBody>
      </p:sp>
      <p:sp>
        <p:nvSpPr>
          <p:cNvPr id="470" name="Google Shape;470;p54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type="title"/>
          </p:nvPr>
        </p:nvSpPr>
        <p:spPr>
          <a:xfrm>
            <a:off x="740700" y="283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00"/>
              <a:t>Calinski-Harabasz Criterion</a:t>
            </a:r>
            <a:endParaRPr/>
          </a:p>
        </p:txBody>
      </p:sp>
      <p:sp>
        <p:nvSpPr>
          <p:cNvPr id="476" name="Google Shape;476;p55"/>
          <p:cNvSpPr/>
          <p:nvPr/>
        </p:nvSpPr>
        <p:spPr>
          <a:xfrm>
            <a:off x="2019300" y="2250900"/>
            <a:ext cx="304800" cy="91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5"/>
          <p:cNvSpPr txBox="1"/>
          <p:nvPr/>
        </p:nvSpPr>
        <p:spPr>
          <a:xfrm>
            <a:off x="1117825" y="3352800"/>
            <a:ext cx="236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rcellus"/>
                <a:ea typeface="Marcellus"/>
                <a:cs typeface="Marcellus"/>
                <a:sym typeface="Marcellus"/>
              </a:rPr>
              <a:t>    Optimal k: 7</a:t>
            </a:r>
            <a:endParaRPr sz="16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 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857575" y="1447800"/>
            <a:ext cx="288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Criterion values: [ 6.8005 7.4368  8.2592  9.0254  9.5135 ] e+03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479" name="Google Shape;4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025" y="1026325"/>
            <a:ext cx="4724401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>
            <p:ph type="title"/>
          </p:nvPr>
        </p:nvSpPr>
        <p:spPr>
          <a:xfrm>
            <a:off x="740700" y="2838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Silhouette evaluation</a:t>
            </a:r>
            <a:endParaRPr/>
          </a:p>
        </p:txBody>
      </p:sp>
      <p:pic>
        <p:nvPicPr>
          <p:cNvPr id="485" name="Google Shape;4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25" y="1037025"/>
            <a:ext cx="4800601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 txBox="1"/>
          <p:nvPr/>
        </p:nvSpPr>
        <p:spPr>
          <a:xfrm>
            <a:off x="1117825" y="3352800"/>
            <a:ext cx="236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rcellus"/>
                <a:ea typeface="Marcellus"/>
                <a:cs typeface="Marcellus"/>
                <a:sym typeface="Marcellus"/>
              </a:rPr>
              <a:t>    Optimal k: 3</a:t>
            </a:r>
            <a:endParaRPr sz="16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 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857575" y="1447800"/>
            <a:ext cx="288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Criterion values: [0.4700 0.4171 0.3826  0.3248 ]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2019300" y="2250900"/>
            <a:ext cx="304800" cy="91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type="title"/>
          </p:nvPr>
        </p:nvSpPr>
        <p:spPr>
          <a:xfrm>
            <a:off x="740664" y="283464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Davies- Bouldin criterion</a:t>
            </a:r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525" y="1321950"/>
            <a:ext cx="4258451" cy="33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/>
        </p:nvSpPr>
        <p:spPr>
          <a:xfrm>
            <a:off x="838200" y="1600200"/>
            <a:ext cx="281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Criterion values: [0.5383 0.5682  0.5947  0.6313 0.6806]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1524000" y="3886200"/>
            <a:ext cx="167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Optimal k : 3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97" name="Google Shape;497;p57"/>
          <p:cNvSpPr/>
          <p:nvPr/>
        </p:nvSpPr>
        <p:spPr>
          <a:xfrm>
            <a:off x="1981200" y="2743200"/>
            <a:ext cx="304800" cy="91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8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8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8"/>
          <p:cNvSpPr txBox="1"/>
          <p:nvPr>
            <p:ph type="title"/>
          </p:nvPr>
        </p:nvSpPr>
        <p:spPr>
          <a:xfrm>
            <a:off x="264484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CLUSTERS</a:t>
            </a:r>
            <a:endParaRPr/>
          </a:p>
        </p:txBody>
      </p:sp>
      <p:sp>
        <p:nvSpPr>
          <p:cNvPr id="506" name="Google Shape;506;p58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personas</a:t>
            </a:r>
            <a:endParaRPr/>
          </a:p>
        </p:txBody>
      </p:sp>
      <p:sp>
        <p:nvSpPr>
          <p:cNvPr id="507" name="Google Shape;507;p58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713250" y="4045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GplotMatrix: matrix of scatter plots </a:t>
            </a:r>
            <a:endParaRPr/>
          </a:p>
        </p:txBody>
      </p:sp>
      <p:pic>
        <p:nvPicPr>
          <p:cNvPr id="513" name="Google Shape;513;p59"/>
          <p:cNvPicPr preferRelativeResize="0"/>
          <p:nvPr/>
        </p:nvPicPr>
        <p:blipFill rotWithShape="1">
          <a:blip r:embed="rId3">
            <a:alphaModFix/>
          </a:blip>
          <a:srcRect b="3701" l="7163" r="8554" t="4916"/>
          <a:stretch/>
        </p:blipFill>
        <p:spPr>
          <a:xfrm>
            <a:off x="2010075" y="961575"/>
            <a:ext cx="4884222" cy="3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>
            <p:ph type="title"/>
          </p:nvPr>
        </p:nvSpPr>
        <p:spPr>
          <a:xfrm>
            <a:off x="713250" y="7592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Cardinality and ClusterMedian: Numerical variables </a:t>
            </a:r>
            <a:endParaRPr/>
          </a:p>
        </p:txBody>
      </p:sp>
      <p:pic>
        <p:nvPicPr>
          <p:cNvPr id="519" name="Google Shape;5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063" y="1952076"/>
            <a:ext cx="3199863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986" y="3080150"/>
            <a:ext cx="7606028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idx="1" type="subTitle"/>
          </p:nvPr>
        </p:nvSpPr>
        <p:spPr>
          <a:xfrm>
            <a:off x="4963325" y="1995425"/>
            <a:ext cx="38760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900"/>
              <a:t>Characteristics: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900"/>
          </a:p>
          <a:p>
            <a:pPr indent="-247650" lvl="0" marL="241300" rtl="0" algn="l"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●"/>
            </a:pPr>
            <a:r>
              <a:rPr lang="en" sz="1900"/>
              <a:t>Middle-age people</a:t>
            </a:r>
            <a:endParaRPr sz="1900"/>
          </a:p>
          <a:p>
            <a:pPr indent="-247650" lvl="0" marL="241300" rtl="0" algn="l">
              <a:spcBef>
                <a:spcPts val="0"/>
              </a:spcBef>
              <a:spcAft>
                <a:spcPts val="0"/>
              </a:spcAft>
              <a:buSzPts val="1900"/>
              <a:buFont typeface="Anaheim"/>
              <a:buChar char="●"/>
            </a:pPr>
            <a:r>
              <a:rPr lang="en" sz="1900"/>
              <a:t>Higher value of income, wealth and savings</a:t>
            </a:r>
            <a:endParaRPr sz="1900"/>
          </a:p>
          <a:p>
            <a:pPr indent="-247650" lvl="0" marL="2413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Higher debt</a:t>
            </a:r>
            <a:endParaRPr sz="1900"/>
          </a:p>
          <a:p>
            <a:pPr indent="-247650" lvl="0" marL="2413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More financially educated and very BankFriendly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 txBox="1"/>
          <p:nvPr>
            <p:ph type="title"/>
          </p:nvPr>
        </p:nvSpPr>
        <p:spPr>
          <a:xfrm>
            <a:off x="5328949" y="62745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X</a:t>
            </a:r>
            <a:endParaRPr/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0" y="391700"/>
            <a:ext cx="4044883" cy="44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 txBox="1"/>
          <p:nvPr>
            <p:ph idx="1" type="subTitle"/>
          </p:nvPr>
        </p:nvSpPr>
        <p:spPr>
          <a:xfrm>
            <a:off x="4963325" y="1995425"/>
            <a:ext cx="34569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000"/>
              <a:t>Characteristics: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2000"/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SzPts val="2000"/>
              <a:buFont typeface="Anaheim"/>
              <a:buChar char="●"/>
            </a:pPr>
            <a:r>
              <a:rPr lang="en" sz="2000"/>
              <a:t>Old people, retired </a:t>
            </a:r>
            <a:endParaRPr sz="2000"/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SzPts val="2000"/>
              <a:buFont typeface="Anaheim"/>
              <a:buChar char="●"/>
            </a:pPr>
            <a:r>
              <a:rPr lang="en" sz="2000"/>
              <a:t>Low digital propension</a:t>
            </a:r>
            <a:endParaRPr sz="2000"/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Lower income and debts</a:t>
            </a:r>
            <a:endParaRPr sz="2000"/>
          </a:p>
          <a:p>
            <a:pPr indent="-254000" lvl="0" marL="241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financially educated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2"/>
          <p:cNvSpPr txBox="1"/>
          <p:nvPr>
            <p:ph type="title"/>
          </p:nvPr>
        </p:nvSpPr>
        <p:spPr>
          <a:xfrm>
            <a:off x="5286099" y="60600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2:</a:t>
            </a:r>
            <a:br>
              <a:rPr lang="en"/>
            </a:br>
            <a:r>
              <a:rPr lang="en"/>
              <a:t>boomers</a:t>
            </a:r>
            <a:endParaRPr/>
          </a:p>
        </p:txBody>
      </p:sp>
      <p:pic>
        <p:nvPicPr>
          <p:cNvPr id="534" name="Google Shape;5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52713"/>
            <a:ext cx="3623206" cy="4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idx="1" type="subTitle"/>
          </p:nvPr>
        </p:nvSpPr>
        <p:spPr>
          <a:xfrm>
            <a:off x="5020800" y="2069700"/>
            <a:ext cx="34569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700"/>
              <a:t>Characteristics: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Font typeface="Anaheim"/>
              <a:buChar char="●"/>
            </a:pPr>
            <a:r>
              <a:rPr lang="en" sz="1700"/>
              <a:t>Young adults 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values of income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Bank friendly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Font typeface="Anaheim"/>
              <a:buChar char="●"/>
            </a:pPr>
            <a:r>
              <a:rPr lang="en" sz="1700"/>
              <a:t>E</a:t>
            </a:r>
            <a:r>
              <a:rPr lang="en" sz="1700"/>
              <a:t>nvironmentally</a:t>
            </a:r>
            <a:r>
              <a:rPr lang="en" sz="1700"/>
              <a:t> friendly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digital propension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Tend to have many savings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3"/>
          <p:cNvSpPr txBox="1"/>
          <p:nvPr>
            <p:ph type="title"/>
          </p:nvPr>
        </p:nvSpPr>
        <p:spPr>
          <a:xfrm>
            <a:off x="5382525" y="584575"/>
            <a:ext cx="33006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3: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</a:t>
            </a:r>
            <a:r>
              <a:rPr lang="en"/>
              <a:t> Y</a:t>
            </a:r>
            <a:endParaRPr/>
          </a:p>
        </p:txBody>
      </p:sp>
      <p:pic>
        <p:nvPicPr>
          <p:cNvPr id="541" name="Google Shape;5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25" y="152400"/>
            <a:ext cx="377314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7"/>
          <p:cNvGrpSpPr/>
          <p:nvPr/>
        </p:nvGrpSpPr>
        <p:grpSpPr>
          <a:xfrm>
            <a:off x="3554445" y="3604568"/>
            <a:ext cx="501566" cy="536857"/>
            <a:chOff x="6406727" y="1569214"/>
            <a:chExt cx="381593" cy="380750"/>
          </a:xfrm>
        </p:grpSpPr>
        <p:sp>
          <p:nvSpPr>
            <p:cNvPr id="232" name="Google Shape;232;p37"/>
            <p:cNvSpPr/>
            <p:nvPr/>
          </p:nvSpPr>
          <p:spPr>
            <a:xfrm>
              <a:off x="6406727" y="1569214"/>
              <a:ext cx="381593" cy="380750"/>
            </a:xfrm>
            <a:custGeom>
              <a:rect b="b" l="l" r="r" t="t"/>
              <a:pathLst>
                <a:path extrusionOk="0" h="10836" w="10860">
                  <a:moveTo>
                    <a:pt x="4287" y="548"/>
                  </a:moveTo>
                  <a:lnTo>
                    <a:pt x="4287" y="1906"/>
                  </a:lnTo>
                  <a:lnTo>
                    <a:pt x="2906" y="1906"/>
                  </a:lnTo>
                  <a:lnTo>
                    <a:pt x="4287" y="548"/>
                  </a:lnTo>
                  <a:close/>
                  <a:moveTo>
                    <a:pt x="10527" y="358"/>
                  </a:moveTo>
                  <a:lnTo>
                    <a:pt x="10527" y="10550"/>
                  </a:lnTo>
                  <a:lnTo>
                    <a:pt x="2715" y="10550"/>
                  </a:lnTo>
                  <a:lnTo>
                    <a:pt x="2715" y="9693"/>
                  </a:lnTo>
                  <a:lnTo>
                    <a:pt x="5264" y="9693"/>
                  </a:lnTo>
                  <a:cubicBezTo>
                    <a:pt x="5359" y="9693"/>
                    <a:pt x="5406" y="9621"/>
                    <a:pt x="5406" y="9526"/>
                  </a:cubicBezTo>
                  <a:lnTo>
                    <a:pt x="5406" y="3072"/>
                  </a:lnTo>
                  <a:cubicBezTo>
                    <a:pt x="5406" y="2977"/>
                    <a:pt x="5359" y="2930"/>
                    <a:pt x="5264" y="2930"/>
                  </a:cubicBezTo>
                  <a:lnTo>
                    <a:pt x="2715" y="2930"/>
                  </a:lnTo>
                  <a:lnTo>
                    <a:pt x="2715" y="2263"/>
                  </a:lnTo>
                  <a:lnTo>
                    <a:pt x="4454" y="2263"/>
                  </a:lnTo>
                  <a:cubicBezTo>
                    <a:pt x="4549" y="2263"/>
                    <a:pt x="4621" y="2215"/>
                    <a:pt x="4621" y="2120"/>
                  </a:cubicBezTo>
                  <a:lnTo>
                    <a:pt x="4621" y="358"/>
                  </a:lnTo>
                  <a:close/>
                  <a:moveTo>
                    <a:pt x="4454" y="0"/>
                  </a:moveTo>
                  <a:cubicBezTo>
                    <a:pt x="4430" y="0"/>
                    <a:pt x="4382" y="48"/>
                    <a:pt x="4335" y="72"/>
                  </a:cubicBezTo>
                  <a:lnTo>
                    <a:pt x="2430" y="1977"/>
                  </a:lnTo>
                  <a:cubicBezTo>
                    <a:pt x="2406" y="2001"/>
                    <a:pt x="2382" y="2025"/>
                    <a:pt x="2382" y="2096"/>
                  </a:cubicBezTo>
                  <a:lnTo>
                    <a:pt x="2382" y="2906"/>
                  </a:lnTo>
                  <a:lnTo>
                    <a:pt x="143" y="2906"/>
                  </a:lnTo>
                  <a:cubicBezTo>
                    <a:pt x="48" y="2906"/>
                    <a:pt x="1" y="2953"/>
                    <a:pt x="1" y="3049"/>
                  </a:cubicBezTo>
                  <a:lnTo>
                    <a:pt x="1" y="5240"/>
                  </a:lnTo>
                  <a:cubicBezTo>
                    <a:pt x="1" y="5335"/>
                    <a:pt x="48" y="5406"/>
                    <a:pt x="143" y="5430"/>
                  </a:cubicBezTo>
                  <a:cubicBezTo>
                    <a:pt x="239" y="5430"/>
                    <a:pt x="334" y="5359"/>
                    <a:pt x="334" y="5287"/>
                  </a:cubicBezTo>
                  <a:lnTo>
                    <a:pt x="334" y="3215"/>
                  </a:lnTo>
                  <a:lnTo>
                    <a:pt x="5097" y="3215"/>
                  </a:lnTo>
                  <a:lnTo>
                    <a:pt x="5097" y="9359"/>
                  </a:lnTo>
                  <a:lnTo>
                    <a:pt x="334" y="9359"/>
                  </a:lnTo>
                  <a:lnTo>
                    <a:pt x="334" y="6049"/>
                  </a:lnTo>
                  <a:cubicBezTo>
                    <a:pt x="334" y="5954"/>
                    <a:pt x="263" y="5906"/>
                    <a:pt x="167" y="5883"/>
                  </a:cubicBezTo>
                  <a:cubicBezTo>
                    <a:pt x="96" y="5883"/>
                    <a:pt x="1" y="5930"/>
                    <a:pt x="1" y="6025"/>
                  </a:cubicBezTo>
                  <a:lnTo>
                    <a:pt x="1" y="9502"/>
                  </a:lnTo>
                  <a:cubicBezTo>
                    <a:pt x="1" y="9598"/>
                    <a:pt x="48" y="9645"/>
                    <a:pt x="143" y="9645"/>
                  </a:cubicBezTo>
                  <a:lnTo>
                    <a:pt x="2382" y="9645"/>
                  </a:lnTo>
                  <a:lnTo>
                    <a:pt x="2382" y="10693"/>
                  </a:lnTo>
                  <a:cubicBezTo>
                    <a:pt x="2382" y="10788"/>
                    <a:pt x="2430" y="10836"/>
                    <a:pt x="2525" y="10836"/>
                  </a:cubicBezTo>
                  <a:lnTo>
                    <a:pt x="10693" y="10836"/>
                  </a:lnTo>
                  <a:cubicBezTo>
                    <a:pt x="10765" y="10836"/>
                    <a:pt x="10836" y="10788"/>
                    <a:pt x="10836" y="10693"/>
                  </a:cubicBezTo>
                  <a:lnTo>
                    <a:pt x="10836" y="167"/>
                  </a:lnTo>
                  <a:cubicBezTo>
                    <a:pt x="10860" y="72"/>
                    <a:pt x="10765" y="0"/>
                    <a:pt x="10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6630167" y="1610888"/>
              <a:ext cx="133066" cy="200530"/>
            </a:xfrm>
            <a:custGeom>
              <a:rect b="b" l="l" r="r" t="t"/>
              <a:pathLst>
                <a:path extrusionOk="0" h="5707" w="3787">
                  <a:moveTo>
                    <a:pt x="2143" y="1482"/>
                  </a:moveTo>
                  <a:cubicBezTo>
                    <a:pt x="2334" y="1482"/>
                    <a:pt x="2501" y="1625"/>
                    <a:pt x="2501" y="1839"/>
                  </a:cubicBezTo>
                  <a:lnTo>
                    <a:pt x="2501" y="2101"/>
                  </a:lnTo>
                  <a:cubicBezTo>
                    <a:pt x="2469" y="2273"/>
                    <a:pt x="2551" y="2414"/>
                    <a:pt x="2664" y="2491"/>
                  </a:cubicBezTo>
                  <a:lnTo>
                    <a:pt x="2664" y="2491"/>
                  </a:lnTo>
                  <a:cubicBezTo>
                    <a:pt x="2601" y="2455"/>
                    <a:pt x="2516" y="2434"/>
                    <a:pt x="2453" y="2434"/>
                  </a:cubicBezTo>
                  <a:lnTo>
                    <a:pt x="1762" y="2434"/>
                  </a:lnTo>
                  <a:cubicBezTo>
                    <a:pt x="1500" y="2434"/>
                    <a:pt x="1286" y="2220"/>
                    <a:pt x="1286" y="1982"/>
                  </a:cubicBezTo>
                  <a:cubicBezTo>
                    <a:pt x="1286" y="1720"/>
                    <a:pt x="1500" y="1482"/>
                    <a:pt x="1762" y="1482"/>
                  </a:cubicBezTo>
                  <a:close/>
                  <a:moveTo>
                    <a:pt x="1911" y="293"/>
                  </a:moveTo>
                  <a:cubicBezTo>
                    <a:pt x="1960" y="293"/>
                    <a:pt x="2000" y="339"/>
                    <a:pt x="2000" y="386"/>
                  </a:cubicBezTo>
                  <a:lnTo>
                    <a:pt x="2000" y="815"/>
                  </a:lnTo>
                  <a:cubicBezTo>
                    <a:pt x="2000" y="910"/>
                    <a:pt x="2072" y="958"/>
                    <a:pt x="2143" y="958"/>
                  </a:cubicBezTo>
                  <a:cubicBezTo>
                    <a:pt x="2620" y="958"/>
                    <a:pt x="2977" y="1363"/>
                    <a:pt x="2977" y="1791"/>
                  </a:cubicBezTo>
                  <a:lnTo>
                    <a:pt x="2977" y="2077"/>
                  </a:lnTo>
                  <a:cubicBezTo>
                    <a:pt x="2977" y="2125"/>
                    <a:pt x="2953" y="2148"/>
                    <a:pt x="2905" y="2148"/>
                  </a:cubicBezTo>
                  <a:cubicBezTo>
                    <a:pt x="2834" y="2148"/>
                    <a:pt x="2786" y="2125"/>
                    <a:pt x="2786" y="2077"/>
                  </a:cubicBezTo>
                  <a:lnTo>
                    <a:pt x="2786" y="1791"/>
                  </a:lnTo>
                  <a:cubicBezTo>
                    <a:pt x="2786" y="1505"/>
                    <a:pt x="2477" y="1196"/>
                    <a:pt x="2120" y="1196"/>
                  </a:cubicBezTo>
                  <a:lnTo>
                    <a:pt x="1739" y="1196"/>
                  </a:lnTo>
                  <a:cubicBezTo>
                    <a:pt x="1286" y="1196"/>
                    <a:pt x="929" y="1529"/>
                    <a:pt x="929" y="1982"/>
                  </a:cubicBezTo>
                  <a:cubicBezTo>
                    <a:pt x="929" y="2434"/>
                    <a:pt x="1286" y="2768"/>
                    <a:pt x="1739" y="2768"/>
                  </a:cubicBezTo>
                  <a:lnTo>
                    <a:pt x="1977" y="2768"/>
                  </a:lnTo>
                  <a:cubicBezTo>
                    <a:pt x="2501" y="2768"/>
                    <a:pt x="2977" y="3220"/>
                    <a:pt x="2977" y="3768"/>
                  </a:cubicBezTo>
                  <a:cubicBezTo>
                    <a:pt x="2977" y="4268"/>
                    <a:pt x="2596" y="4697"/>
                    <a:pt x="2120" y="4744"/>
                  </a:cubicBezTo>
                  <a:cubicBezTo>
                    <a:pt x="2024" y="4744"/>
                    <a:pt x="1977" y="4839"/>
                    <a:pt x="1977" y="4887"/>
                  </a:cubicBezTo>
                  <a:lnTo>
                    <a:pt x="1977" y="5363"/>
                  </a:lnTo>
                  <a:cubicBezTo>
                    <a:pt x="1940" y="5400"/>
                    <a:pt x="1904" y="5415"/>
                    <a:pt x="1873" y="5415"/>
                  </a:cubicBezTo>
                  <a:cubicBezTo>
                    <a:pt x="1823" y="5415"/>
                    <a:pt x="1786" y="5375"/>
                    <a:pt x="1786" y="5316"/>
                  </a:cubicBezTo>
                  <a:lnTo>
                    <a:pt x="1786" y="4744"/>
                  </a:lnTo>
                  <a:cubicBezTo>
                    <a:pt x="1786" y="4744"/>
                    <a:pt x="1786" y="4720"/>
                    <a:pt x="1762" y="4720"/>
                  </a:cubicBezTo>
                  <a:cubicBezTo>
                    <a:pt x="1715" y="4729"/>
                    <a:pt x="1668" y="4733"/>
                    <a:pt x="1622" y="4733"/>
                  </a:cubicBezTo>
                  <a:cubicBezTo>
                    <a:pt x="1160" y="4733"/>
                    <a:pt x="786" y="4314"/>
                    <a:pt x="786" y="3815"/>
                  </a:cubicBezTo>
                  <a:cubicBezTo>
                    <a:pt x="818" y="3792"/>
                    <a:pt x="847" y="3781"/>
                    <a:pt x="872" y="3781"/>
                  </a:cubicBezTo>
                  <a:cubicBezTo>
                    <a:pt x="921" y="3781"/>
                    <a:pt x="953" y="3823"/>
                    <a:pt x="953" y="3887"/>
                  </a:cubicBezTo>
                  <a:cubicBezTo>
                    <a:pt x="953" y="4244"/>
                    <a:pt x="1262" y="4530"/>
                    <a:pt x="1619" y="4530"/>
                  </a:cubicBezTo>
                  <a:lnTo>
                    <a:pt x="2334" y="4530"/>
                  </a:lnTo>
                  <a:cubicBezTo>
                    <a:pt x="2358" y="4530"/>
                    <a:pt x="2358" y="4530"/>
                    <a:pt x="2382" y="4506"/>
                  </a:cubicBezTo>
                  <a:cubicBezTo>
                    <a:pt x="3144" y="3815"/>
                    <a:pt x="2667" y="2934"/>
                    <a:pt x="2000" y="2934"/>
                  </a:cubicBezTo>
                  <a:lnTo>
                    <a:pt x="1357" y="2934"/>
                  </a:lnTo>
                  <a:cubicBezTo>
                    <a:pt x="1310" y="2934"/>
                    <a:pt x="1286" y="2934"/>
                    <a:pt x="1286" y="2911"/>
                  </a:cubicBezTo>
                  <a:cubicBezTo>
                    <a:pt x="405" y="2101"/>
                    <a:pt x="881" y="1053"/>
                    <a:pt x="1667" y="958"/>
                  </a:cubicBezTo>
                  <a:cubicBezTo>
                    <a:pt x="1762" y="958"/>
                    <a:pt x="1834" y="862"/>
                    <a:pt x="1834" y="815"/>
                  </a:cubicBezTo>
                  <a:lnTo>
                    <a:pt x="1834" y="339"/>
                  </a:lnTo>
                  <a:cubicBezTo>
                    <a:pt x="1858" y="306"/>
                    <a:pt x="1886" y="293"/>
                    <a:pt x="1911" y="293"/>
                  </a:cubicBezTo>
                  <a:close/>
                  <a:moveTo>
                    <a:pt x="1876" y="1"/>
                  </a:moveTo>
                  <a:cubicBezTo>
                    <a:pt x="1653" y="1"/>
                    <a:pt x="1477" y="190"/>
                    <a:pt x="1477" y="410"/>
                  </a:cubicBezTo>
                  <a:lnTo>
                    <a:pt x="1477" y="696"/>
                  </a:lnTo>
                  <a:cubicBezTo>
                    <a:pt x="500" y="910"/>
                    <a:pt x="0" y="2125"/>
                    <a:pt x="976" y="3101"/>
                  </a:cubicBezTo>
                  <a:cubicBezTo>
                    <a:pt x="1072" y="3196"/>
                    <a:pt x="1215" y="3268"/>
                    <a:pt x="1357" y="3268"/>
                  </a:cubicBezTo>
                  <a:lnTo>
                    <a:pt x="2167" y="3268"/>
                  </a:lnTo>
                  <a:cubicBezTo>
                    <a:pt x="2239" y="3268"/>
                    <a:pt x="2262" y="3292"/>
                    <a:pt x="2286" y="3315"/>
                  </a:cubicBezTo>
                  <a:cubicBezTo>
                    <a:pt x="2691" y="3744"/>
                    <a:pt x="2405" y="4220"/>
                    <a:pt x="2024" y="4220"/>
                  </a:cubicBezTo>
                  <a:lnTo>
                    <a:pt x="1357" y="4220"/>
                  </a:lnTo>
                  <a:cubicBezTo>
                    <a:pt x="1262" y="4220"/>
                    <a:pt x="1238" y="4125"/>
                    <a:pt x="1262" y="4054"/>
                  </a:cubicBezTo>
                  <a:cubicBezTo>
                    <a:pt x="1416" y="3764"/>
                    <a:pt x="1191" y="3462"/>
                    <a:pt x="902" y="3462"/>
                  </a:cubicBezTo>
                  <a:cubicBezTo>
                    <a:pt x="788" y="3462"/>
                    <a:pt x="663" y="3510"/>
                    <a:pt x="548" y="3625"/>
                  </a:cubicBezTo>
                  <a:cubicBezTo>
                    <a:pt x="524" y="3649"/>
                    <a:pt x="524" y="3673"/>
                    <a:pt x="524" y="3673"/>
                  </a:cubicBezTo>
                  <a:cubicBezTo>
                    <a:pt x="429" y="4316"/>
                    <a:pt x="881" y="4911"/>
                    <a:pt x="1500" y="5006"/>
                  </a:cubicBezTo>
                  <a:lnTo>
                    <a:pt x="1500" y="5435"/>
                  </a:lnTo>
                  <a:cubicBezTo>
                    <a:pt x="1500" y="5459"/>
                    <a:pt x="1500" y="5482"/>
                    <a:pt x="1524" y="5530"/>
                  </a:cubicBezTo>
                  <a:cubicBezTo>
                    <a:pt x="1649" y="5655"/>
                    <a:pt x="1782" y="5707"/>
                    <a:pt x="1903" y="5707"/>
                  </a:cubicBezTo>
                  <a:cubicBezTo>
                    <a:pt x="2128" y="5707"/>
                    <a:pt x="2310" y="5525"/>
                    <a:pt x="2310" y="5292"/>
                  </a:cubicBezTo>
                  <a:lnTo>
                    <a:pt x="2310" y="4982"/>
                  </a:lnTo>
                  <a:cubicBezTo>
                    <a:pt x="3263" y="4768"/>
                    <a:pt x="3787" y="3530"/>
                    <a:pt x="2739" y="2553"/>
                  </a:cubicBezTo>
                  <a:cubicBezTo>
                    <a:pt x="2727" y="2536"/>
                    <a:pt x="2711" y="2521"/>
                    <a:pt x="2691" y="2507"/>
                  </a:cubicBezTo>
                  <a:lnTo>
                    <a:pt x="2691" y="2507"/>
                  </a:lnTo>
                  <a:cubicBezTo>
                    <a:pt x="2744" y="2537"/>
                    <a:pt x="2802" y="2553"/>
                    <a:pt x="2858" y="2553"/>
                  </a:cubicBezTo>
                  <a:cubicBezTo>
                    <a:pt x="3096" y="2553"/>
                    <a:pt x="3286" y="2363"/>
                    <a:pt x="3286" y="2125"/>
                  </a:cubicBezTo>
                  <a:lnTo>
                    <a:pt x="3286" y="1863"/>
                  </a:lnTo>
                  <a:cubicBezTo>
                    <a:pt x="3286" y="1267"/>
                    <a:pt x="2834" y="791"/>
                    <a:pt x="2262" y="696"/>
                  </a:cubicBezTo>
                  <a:lnTo>
                    <a:pt x="2262" y="291"/>
                  </a:lnTo>
                  <a:cubicBezTo>
                    <a:pt x="2262" y="243"/>
                    <a:pt x="2239" y="196"/>
                    <a:pt x="2239" y="172"/>
                  </a:cubicBezTo>
                  <a:cubicBezTo>
                    <a:pt x="2117" y="51"/>
                    <a:pt x="1991" y="1"/>
                    <a:pt x="1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6620961" y="1838649"/>
              <a:ext cx="54428" cy="10928"/>
            </a:xfrm>
            <a:custGeom>
              <a:rect b="b" l="l" r="r" t="t"/>
              <a:pathLst>
                <a:path extrusionOk="0" h="311" w="1549">
                  <a:moveTo>
                    <a:pt x="191" y="1"/>
                  </a:moveTo>
                  <a:cubicBezTo>
                    <a:pt x="95" y="1"/>
                    <a:pt x="24" y="48"/>
                    <a:pt x="0" y="144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1334" y="310"/>
                  </a:lnTo>
                  <a:cubicBezTo>
                    <a:pt x="1429" y="310"/>
                    <a:pt x="1500" y="263"/>
                    <a:pt x="1524" y="167"/>
                  </a:cubicBezTo>
                  <a:cubicBezTo>
                    <a:pt x="1548" y="72"/>
                    <a:pt x="1453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6687054" y="1838649"/>
              <a:ext cx="71997" cy="10928"/>
            </a:xfrm>
            <a:custGeom>
              <a:rect b="b" l="l" r="r" t="t"/>
              <a:pathLst>
                <a:path extrusionOk="0" h="311" w="2049">
                  <a:moveTo>
                    <a:pt x="167" y="1"/>
                  </a:moveTo>
                  <a:cubicBezTo>
                    <a:pt x="96" y="1"/>
                    <a:pt x="24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1834" y="310"/>
                  </a:lnTo>
                  <a:cubicBezTo>
                    <a:pt x="1929" y="310"/>
                    <a:pt x="2001" y="263"/>
                    <a:pt x="2001" y="191"/>
                  </a:cubicBezTo>
                  <a:cubicBezTo>
                    <a:pt x="2049" y="72"/>
                    <a:pt x="1953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6620961" y="1867953"/>
              <a:ext cx="36016" cy="10893"/>
            </a:xfrm>
            <a:custGeom>
              <a:rect b="b" l="l" r="r" t="t"/>
              <a:pathLst>
                <a:path extrusionOk="0" h="310" w="1025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834" y="310"/>
                  </a:lnTo>
                  <a:cubicBezTo>
                    <a:pt x="929" y="310"/>
                    <a:pt x="977" y="262"/>
                    <a:pt x="1024" y="167"/>
                  </a:cubicBezTo>
                  <a:cubicBezTo>
                    <a:pt x="1024" y="72"/>
                    <a:pt x="953" y="0"/>
                    <a:pt x="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6669486" y="1867953"/>
              <a:ext cx="89565" cy="10893"/>
            </a:xfrm>
            <a:custGeom>
              <a:rect b="b" l="l" r="r" t="t"/>
              <a:pathLst>
                <a:path extrusionOk="0" h="310" w="2549">
                  <a:moveTo>
                    <a:pt x="167" y="0"/>
                  </a:moveTo>
                  <a:cubicBezTo>
                    <a:pt x="72" y="0"/>
                    <a:pt x="24" y="48"/>
                    <a:pt x="24" y="119"/>
                  </a:cubicBezTo>
                  <a:cubicBezTo>
                    <a:pt x="0" y="191"/>
                    <a:pt x="72" y="310"/>
                    <a:pt x="167" y="310"/>
                  </a:cubicBezTo>
                  <a:lnTo>
                    <a:pt x="2382" y="310"/>
                  </a:lnTo>
                  <a:cubicBezTo>
                    <a:pt x="2453" y="310"/>
                    <a:pt x="2525" y="262"/>
                    <a:pt x="2525" y="191"/>
                  </a:cubicBezTo>
                  <a:cubicBezTo>
                    <a:pt x="2549" y="72"/>
                    <a:pt x="2453" y="0"/>
                    <a:pt x="2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6620961" y="1898066"/>
              <a:ext cx="71997" cy="11736"/>
            </a:xfrm>
            <a:custGeom>
              <a:rect b="b" l="l" r="r" t="t"/>
              <a:pathLst>
                <a:path extrusionOk="0" h="334" w="2049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9"/>
                    <a:pt x="72" y="334"/>
                    <a:pt x="143" y="334"/>
                  </a:cubicBezTo>
                  <a:lnTo>
                    <a:pt x="1858" y="334"/>
                  </a:lnTo>
                  <a:cubicBezTo>
                    <a:pt x="1929" y="334"/>
                    <a:pt x="2001" y="262"/>
                    <a:pt x="2024" y="167"/>
                  </a:cubicBezTo>
                  <a:cubicBezTo>
                    <a:pt x="2048" y="96"/>
                    <a:pt x="1977" y="0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6704623" y="1898066"/>
              <a:ext cx="54428" cy="11736"/>
            </a:xfrm>
            <a:custGeom>
              <a:rect b="b" l="l" r="r" t="t"/>
              <a:pathLst>
                <a:path extrusionOk="0" h="334" w="1549">
                  <a:moveTo>
                    <a:pt x="191" y="0"/>
                  </a:moveTo>
                  <a:cubicBezTo>
                    <a:pt x="96" y="0"/>
                    <a:pt x="24" y="48"/>
                    <a:pt x="1" y="143"/>
                  </a:cubicBezTo>
                  <a:cubicBezTo>
                    <a:pt x="1" y="239"/>
                    <a:pt x="72" y="334"/>
                    <a:pt x="143" y="334"/>
                  </a:cubicBezTo>
                  <a:lnTo>
                    <a:pt x="1334" y="334"/>
                  </a:lnTo>
                  <a:cubicBezTo>
                    <a:pt x="1429" y="334"/>
                    <a:pt x="1501" y="262"/>
                    <a:pt x="1501" y="215"/>
                  </a:cubicBezTo>
                  <a:cubicBezTo>
                    <a:pt x="1549" y="96"/>
                    <a:pt x="1453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6431851" y="1693882"/>
              <a:ext cx="142272" cy="46909"/>
            </a:xfrm>
            <a:custGeom>
              <a:rect b="b" l="l" r="r" t="t"/>
              <a:pathLst>
                <a:path extrusionOk="0" h="1335" w="4049">
                  <a:moveTo>
                    <a:pt x="3715" y="358"/>
                  </a:moveTo>
                  <a:lnTo>
                    <a:pt x="3715" y="1049"/>
                  </a:lnTo>
                  <a:lnTo>
                    <a:pt x="286" y="1049"/>
                  </a:lnTo>
                  <a:lnTo>
                    <a:pt x="286" y="358"/>
                  </a:lnTo>
                  <a:close/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lnTo>
                    <a:pt x="0" y="1191"/>
                  </a:lnTo>
                  <a:cubicBezTo>
                    <a:pt x="0" y="1287"/>
                    <a:pt x="48" y="1334"/>
                    <a:pt x="143" y="1334"/>
                  </a:cubicBezTo>
                  <a:lnTo>
                    <a:pt x="3858" y="1334"/>
                  </a:lnTo>
                  <a:cubicBezTo>
                    <a:pt x="3953" y="1334"/>
                    <a:pt x="4025" y="1287"/>
                    <a:pt x="4025" y="1191"/>
                  </a:cubicBezTo>
                  <a:lnTo>
                    <a:pt x="4025" y="144"/>
                  </a:lnTo>
                  <a:cubicBezTo>
                    <a:pt x="4049" y="96"/>
                    <a:pt x="3953" y="1"/>
                    <a:pt x="3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6515513" y="1754986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6431851" y="1754986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6515513" y="1826105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6431851" y="1826105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6448576" y="1771712"/>
              <a:ext cx="24280" cy="22629"/>
            </a:xfrm>
            <a:custGeom>
              <a:rect b="b" l="l" r="r" t="t"/>
              <a:pathLst>
                <a:path extrusionOk="0" h="644" w="691">
                  <a:moveTo>
                    <a:pt x="358" y="1"/>
                  </a:moveTo>
                  <a:cubicBezTo>
                    <a:pt x="262" y="1"/>
                    <a:pt x="167" y="48"/>
                    <a:pt x="167" y="143"/>
                  </a:cubicBezTo>
                  <a:cubicBezTo>
                    <a:pt x="96" y="143"/>
                    <a:pt x="24" y="191"/>
                    <a:pt x="0" y="286"/>
                  </a:cubicBezTo>
                  <a:cubicBezTo>
                    <a:pt x="0" y="382"/>
                    <a:pt x="48" y="477"/>
                    <a:pt x="143" y="477"/>
                  </a:cubicBezTo>
                  <a:cubicBezTo>
                    <a:pt x="143" y="548"/>
                    <a:pt x="215" y="620"/>
                    <a:pt x="286" y="643"/>
                  </a:cubicBezTo>
                  <a:cubicBezTo>
                    <a:pt x="381" y="643"/>
                    <a:pt x="477" y="596"/>
                    <a:pt x="477" y="501"/>
                  </a:cubicBezTo>
                  <a:cubicBezTo>
                    <a:pt x="572" y="501"/>
                    <a:pt x="620" y="429"/>
                    <a:pt x="620" y="382"/>
                  </a:cubicBezTo>
                  <a:cubicBezTo>
                    <a:pt x="691" y="262"/>
                    <a:pt x="596" y="167"/>
                    <a:pt x="500" y="167"/>
                  </a:cubicBezTo>
                  <a:cubicBezTo>
                    <a:pt x="500" y="72"/>
                    <a:pt x="453" y="24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6532239" y="1777580"/>
              <a:ext cx="24315" cy="11736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48" y="334"/>
                    <a:pt x="144" y="334"/>
                  </a:cubicBezTo>
                  <a:lnTo>
                    <a:pt x="477" y="334"/>
                  </a:lnTo>
                  <a:cubicBezTo>
                    <a:pt x="572" y="334"/>
                    <a:pt x="620" y="262"/>
                    <a:pt x="644" y="191"/>
                  </a:cubicBezTo>
                  <a:cubicBezTo>
                    <a:pt x="691" y="95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6447733" y="1843252"/>
              <a:ext cx="25123" cy="24737"/>
            </a:xfrm>
            <a:custGeom>
              <a:rect b="b" l="l" r="r" t="t"/>
              <a:pathLst>
                <a:path extrusionOk="0" h="704" w="715">
                  <a:moveTo>
                    <a:pt x="176" y="1"/>
                  </a:moveTo>
                  <a:cubicBezTo>
                    <a:pt x="137" y="1"/>
                    <a:pt x="96" y="13"/>
                    <a:pt x="48" y="36"/>
                  </a:cubicBezTo>
                  <a:cubicBezTo>
                    <a:pt x="1" y="108"/>
                    <a:pt x="1" y="179"/>
                    <a:pt x="48" y="275"/>
                  </a:cubicBezTo>
                  <a:lnTo>
                    <a:pt x="120" y="346"/>
                  </a:lnTo>
                  <a:lnTo>
                    <a:pt x="48" y="394"/>
                  </a:lnTo>
                  <a:cubicBezTo>
                    <a:pt x="1" y="465"/>
                    <a:pt x="1" y="536"/>
                    <a:pt x="48" y="632"/>
                  </a:cubicBezTo>
                  <a:cubicBezTo>
                    <a:pt x="72" y="656"/>
                    <a:pt x="120" y="703"/>
                    <a:pt x="167" y="703"/>
                  </a:cubicBezTo>
                  <a:cubicBezTo>
                    <a:pt x="191" y="703"/>
                    <a:pt x="262" y="656"/>
                    <a:pt x="286" y="632"/>
                  </a:cubicBezTo>
                  <a:lnTo>
                    <a:pt x="358" y="584"/>
                  </a:lnTo>
                  <a:lnTo>
                    <a:pt x="405" y="632"/>
                  </a:lnTo>
                  <a:cubicBezTo>
                    <a:pt x="429" y="656"/>
                    <a:pt x="477" y="703"/>
                    <a:pt x="524" y="703"/>
                  </a:cubicBezTo>
                  <a:cubicBezTo>
                    <a:pt x="548" y="703"/>
                    <a:pt x="620" y="656"/>
                    <a:pt x="644" y="632"/>
                  </a:cubicBezTo>
                  <a:cubicBezTo>
                    <a:pt x="715" y="584"/>
                    <a:pt x="715" y="489"/>
                    <a:pt x="644" y="394"/>
                  </a:cubicBezTo>
                  <a:lnTo>
                    <a:pt x="596" y="346"/>
                  </a:lnTo>
                  <a:lnTo>
                    <a:pt x="644" y="275"/>
                  </a:lnTo>
                  <a:cubicBezTo>
                    <a:pt x="715" y="227"/>
                    <a:pt x="715" y="132"/>
                    <a:pt x="644" y="36"/>
                  </a:cubicBezTo>
                  <a:cubicBezTo>
                    <a:pt x="620" y="13"/>
                    <a:pt x="584" y="1"/>
                    <a:pt x="542" y="1"/>
                  </a:cubicBezTo>
                  <a:cubicBezTo>
                    <a:pt x="501" y="1"/>
                    <a:pt x="453" y="13"/>
                    <a:pt x="405" y="36"/>
                  </a:cubicBezTo>
                  <a:lnTo>
                    <a:pt x="358" y="108"/>
                  </a:lnTo>
                  <a:lnTo>
                    <a:pt x="286" y="36"/>
                  </a:lnTo>
                  <a:cubicBezTo>
                    <a:pt x="251" y="13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6531395" y="1844095"/>
              <a:ext cx="25158" cy="22207"/>
            </a:xfrm>
            <a:custGeom>
              <a:rect b="b" l="l" r="r" t="t"/>
              <a:pathLst>
                <a:path extrusionOk="0" h="632" w="716">
                  <a:moveTo>
                    <a:pt x="543" y="0"/>
                  </a:moveTo>
                  <a:cubicBezTo>
                    <a:pt x="501" y="0"/>
                    <a:pt x="453" y="12"/>
                    <a:pt x="406" y="36"/>
                  </a:cubicBezTo>
                  <a:lnTo>
                    <a:pt x="72" y="370"/>
                  </a:lnTo>
                  <a:cubicBezTo>
                    <a:pt x="1" y="465"/>
                    <a:pt x="49" y="632"/>
                    <a:pt x="191" y="632"/>
                  </a:cubicBezTo>
                  <a:cubicBezTo>
                    <a:pt x="239" y="632"/>
                    <a:pt x="287" y="608"/>
                    <a:pt x="311" y="584"/>
                  </a:cubicBezTo>
                  <a:lnTo>
                    <a:pt x="644" y="251"/>
                  </a:lnTo>
                  <a:cubicBezTo>
                    <a:pt x="715" y="203"/>
                    <a:pt x="715" y="108"/>
                    <a:pt x="644" y="36"/>
                  </a:cubicBezTo>
                  <a:cubicBezTo>
                    <a:pt x="620" y="12"/>
                    <a:pt x="584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7"/>
          <p:cNvGrpSpPr/>
          <p:nvPr/>
        </p:nvGrpSpPr>
        <p:grpSpPr>
          <a:xfrm>
            <a:off x="3516435" y="1827384"/>
            <a:ext cx="550242" cy="536843"/>
            <a:chOff x="713258" y="2158295"/>
            <a:chExt cx="377447" cy="377447"/>
          </a:xfrm>
        </p:grpSpPr>
        <p:sp>
          <p:nvSpPr>
            <p:cNvPr id="250" name="Google Shape;250;p37"/>
            <p:cNvSpPr/>
            <p:nvPr/>
          </p:nvSpPr>
          <p:spPr>
            <a:xfrm>
              <a:off x="766807" y="2199827"/>
              <a:ext cx="82889" cy="69572"/>
            </a:xfrm>
            <a:custGeom>
              <a:rect b="b" l="l" r="r" t="t"/>
              <a:pathLst>
                <a:path extrusionOk="0" h="1980" w="2359">
                  <a:moveTo>
                    <a:pt x="2174" y="1"/>
                  </a:moveTo>
                  <a:cubicBezTo>
                    <a:pt x="2156" y="1"/>
                    <a:pt x="2137" y="4"/>
                    <a:pt x="2120" y="9"/>
                  </a:cubicBezTo>
                  <a:cubicBezTo>
                    <a:pt x="1239" y="367"/>
                    <a:pt x="573" y="962"/>
                    <a:pt x="49" y="1748"/>
                  </a:cubicBezTo>
                  <a:cubicBezTo>
                    <a:pt x="1" y="1796"/>
                    <a:pt x="25" y="1915"/>
                    <a:pt x="120" y="1938"/>
                  </a:cubicBezTo>
                  <a:cubicBezTo>
                    <a:pt x="139" y="1967"/>
                    <a:pt x="169" y="1980"/>
                    <a:pt x="201" y="1980"/>
                  </a:cubicBezTo>
                  <a:cubicBezTo>
                    <a:pt x="250" y="1980"/>
                    <a:pt x="306" y="1948"/>
                    <a:pt x="334" y="1891"/>
                  </a:cubicBezTo>
                  <a:cubicBezTo>
                    <a:pt x="811" y="1176"/>
                    <a:pt x="1454" y="605"/>
                    <a:pt x="2240" y="271"/>
                  </a:cubicBezTo>
                  <a:cubicBezTo>
                    <a:pt x="2311" y="271"/>
                    <a:pt x="2359" y="200"/>
                    <a:pt x="2311" y="105"/>
                  </a:cubicBezTo>
                  <a:cubicBezTo>
                    <a:pt x="2293" y="32"/>
                    <a:pt x="2233" y="1"/>
                    <a:pt x="2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767651" y="2423688"/>
              <a:ext cx="82046" cy="68834"/>
            </a:xfrm>
            <a:custGeom>
              <a:rect b="b" l="l" r="r" t="t"/>
              <a:pathLst>
                <a:path extrusionOk="0" h="1959" w="2335">
                  <a:moveTo>
                    <a:pt x="148" y="1"/>
                  </a:moveTo>
                  <a:cubicBezTo>
                    <a:pt x="128" y="1"/>
                    <a:pt x="110" y="7"/>
                    <a:pt x="96" y="21"/>
                  </a:cubicBezTo>
                  <a:cubicBezTo>
                    <a:pt x="25" y="68"/>
                    <a:pt x="1" y="164"/>
                    <a:pt x="25" y="211"/>
                  </a:cubicBezTo>
                  <a:cubicBezTo>
                    <a:pt x="549" y="997"/>
                    <a:pt x="1215" y="1592"/>
                    <a:pt x="2096" y="1950"/>
                  </a:cubicBezTo>
                  <a:cubicBezTo>
                    <a:pt x="2113" y="1955"/>
                    <a:pt x="2132" y="1958"/>
                    <a:pt x="2150" y="1958"/>
                  </a:cubicBezTo>
                  <a:cubicBezTo>
                    <a:pt x="2209" y="1958"/>
                    <a:pt x="2269" y="1927"/>
                    <a:pt x="2287" y="1854"/>
                  </a:cubicBezTo>
                  <a:cubicBezTo>
                    <a:pt x="2335" y="1807"/>
                    <a:pt x="2287" y="1712"/>
                    <a:pt x="2216" y="1664"/>
                  </a:cubicBezTo>
                  <a:cubicBezTo>
                    <a:pt x="1430" y="1354"/>
                    <a:pt x="739" y="783"/>
                    <a:pt x="310" y="68"/>
                  </a:cubicBezTo>
                  <a:cubicBezTo>
                    <a:pt x="260" y="35"/>
                    <a:pt x="197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955952" y="2422950"/>
              <a:ext cx="82854" cy="70416"/>
            </a:xfrm>
            <a:custGeom>
              <a:rect b="b" l="l" r="r" t="t"/>
              <a:pathLst>
                <a:path extrusionOk="0" h="2004" w="2358">
                  <a:moveTo>
                    <a:pt x="2181" y="0"/>
                  </a:moveTo>
                  <a:cubicBezTo>
                    <a:pt x="2132" y="0"/>
                    <a:pt x="2077" y="32"/>
                    <a:pt x="2048" y="89"/>
                  </a:cubicBezTo>
                  <a:cubicBezTo>
                    <a:pt x="1572" y="828"/>
                    <a:pt x="929" y="1399"/>
                    <a:pt x="119" y="1733"/>
                  </a:cubicBezTo>
                  <a:cubicBezTo>
                    <a:pt x="71" y="1756"/>
                    <a:pt x="0" y="1852"/>
                    <a:pt x="24" y="1899"/>
                  </a:cubicBezTo>
                  <a:cubicBezTo>
                    <a:pt x="60" y="1972"/>
                    <a:pt x="111" y="2003"/>
                    <a:pt x="175" y="2003"/>
                  </a:cubicBezTo>
                  <a:cubicBezTo>
                    <a:pt x="195" y="2003"/>
                    <a:pt x="216" y="2000"/>
                    <a:pt x="238" y="1994"/>
                  </a:cubicBezTo>
                  <a:cubicBezTo>
                    <a:pt x="1096" y="1637"/>
                    <a:pt x="1810" y="1018"/>
                    <a:pt x="2334" y="208"/>
                  </a:cubicBezTo>
                  <a:cubicBezTo>
                    <a:pt x="2358" y="161"/>
                    <a:pt x="2358" y="66"/>
                    <a:pt x="2262" y="42"/>
                  </a:cubicBezTo>
                  <a:cubicBezTo>
                    <a:pt x="2244" y="14"/>
                    <a:pt x="2214" y="0"/>
                    <a:pt x="2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955109" y="2199827"/>
              <a:ext cx="83698" cy="70907"/>
            </a:xfrm>
            <a:custGeom>
              <a:rect b="b" l="l" r="r" t="t"/>
              <a:pathLst>
                <a:path extrusionOk="0" h="2018" w="2382">
                  <a:moveTo>
                    <a:pt x="172" y="1"/>
                  </a:moveTo>
                  <a:cubicBezTo>
                    <a:pt x="102" y="1"/>
                    <a:pt x="42" y="32"/>
                    <a:pt x="24" y="105"/>
                  </a:cubicBezTo>
                  <a:cubicBezTo>
                    <a:pt x="0" y="200"/>
                    <a:pt x="24" y="271"/>
                    <a:pt x="119" y="319"/>
                  </a:cubicBezTo>
                  <a:cubicBezTo>
                    <a:pt x="929" y="629"/>
                    <a:pt x="1572" y="1200"/>
                    <a:pt x="2048" y="1938"/>
                  </a:cubicBezTo>
                  <a:cubicBezTo>
                    <a:pt x="2090" y="1994"/>
                    <a:pt x="2132" y="2017"/>
                    <a:pt x="2179" y="2017"/>
                  </a:cubicBezTo>
                  <a:cubicBezTo>
                    <a:pt x="2212" y="2017"/>
                    <a:pt x="2247" y="2006"/>
                    <a:pt x="2286" y="1986"/>
                  </a:cubicBezTo>
                  <a:cubicBezTo>
                    <a:pt x="2358" y="1915"/>
                    <a:pt x="2382" y="1819"/>
                    <a:pt x="2310" y="1772"/>
                  </a:cubicBezTo>
                  <a:cubicBezTo>
                    <a:pt x="1810" y="986"/>
                    <a:pt x="1096" y="367"/>
                    <a:pt x="238" y="9"/>
                  </a:cubicBezTo>
                  <a:cubicBezTo>
                    <a:pt x="216" y="4"/>
                    <a:pt x="193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796112" y="2261985"/>
              <a:ext cx="54428" cy="173333"/>
            </a:xfrm>
            <a:custGeom>
              <a:rect b="b" l="l" r="r" t="t"/>
              <a:pathLst>
                <a:path extrusionOk="0" h="4933" w="1549">
                  <a:moveTo>
                    <a:pt x="1327" y="1"/>
                  </a:moveTo>
                  <a:cubicBezTo>
                    <a:pt x="1297" y="1"/>
                    <a:pt x="1266" y="8"/>
                    <a:pt x="1239" y="27"/>
                  </a:cubicBezTo>
                  <a:cubicBezTo>
                    <a:pt x="477" y="598"/>
                    <a:pt x="0" y="1503"/>
                    <a:pt x="0" y="2456"/>
                  </a:cubicBezTo>
                  <a:cubicBezTo>
                    <a:pt x="0" y="3408"/>
                    <a:pt x="477" y="4337"/>
                    <a:pt x="1239" y="4908"/>
                  </a:cubicBezTo>
                  <a:cubicBezTo>
                    <a:pt x="1271" y="4924"/>
                    <a:pt x="1302" y="4932"/>
                    <a:pt x="1332" y="4932"/>
                  </a:cubicBezTo>
                  <a:cubicBezTo>
                    <a:pt x="1392" y="4932"/>
                    <a:pt x="1445" y="4901"/>
                    <a:pt x="1477" y="4837"/>
                  </a:cubicBezTo>
                  <a:cubicBezTo>
                    <a:pt x="1548" y="4742"/>
                    <a:pt x="1548" y="4647"/>
                    <a:pt x="1453" y="4623"/>
                  </a:cubicBezTo>
                  <a:cubicBezTo>
                    <a:pt x="739" y="4099"/>
                    <a:pt x="334" y="3313"/>
                    <a:pt x="334" y="2432"/>
                  </a:cubicBezTo>
                  <a:cubicBezTo>
                    <a:pt x="334" y="1574"/>
                    <a:pt x="739" y="765"/>
                    <a:pt x="1429" y="265"/>
                  </a:cubicBezTo>
                  <a:cubicBezTo>
                    <a:pt x="1477" y="217"/>
                    <a:pt x="1525" y="122"/>
                    <a:pt x="1453" y="50"/>
                  </a:cubicBezTo>
                  <a:cubicBezTo>
                    <a:pt x="1424" y="21"/>
                    <a:pt x="1376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955952" y="2260791"/>
              <a:ext cx="53585" cy="172841"/>
            </a:xfrm>
            <a:custGeom>
              <a:rect b="b" l="l" r="r" t="t"/>
              <a:pathLst>
                <a:path extrusionOk="0" h="4919" w="1525">
                  <a:moveTo>
                    <a:pt x="189" y="0"/>
                  </a:moveTo>
                  <a:cubicBezTo>
                    <a:pt x="140" y="0"/>
                    <a:pt x="87" y="30"/>
                    <a:pt x="71" y="61"/>
                  </a:cubicBezTo>
                  <a:cubicBezTo>
                    <a:pt x="0" y="132"/>
                    <a:pt x="24" y="251"/>
                    <a:pt x="95" y="275"/>
                  </a:cubicBezTo>
                  <a:cubicBezTo>
                    <a:pt x="786" y="775"/>
                    <a:pt x="1191" y="1585"/>
                    <a:pt x="1191" y="2442"/>
                  </a:cubicBezTo>
                  <a:cubicBezTo>
                    <a:pt x="1191" y="3299"/>
                    <a:pt x="762" y="4109"/>
                    <a:pt x="95" y="4609"/>
                  </a:cubicBezTo>
                  <a:cubicBezTo>
                    <a:pt x="24" y="4681"/>
                    <a:pt x="0" y="4776"/>
                    <a:pt x="71" y="4823"/>
                  </a:cubicBezTo>
                  <a:cubicBezTo>
                    <a:pt x="103" y="4887"/>
                    <a:pt x="156" y="4919"/>
                    <a:pt x="216" y="4919"/>
                  </a:cubicBezTo>
                  <a:cubicBezTo>
                    <a:pt x="246" y="4919"/>
                    <a:pt x="278" y="4911"/>
                    <a:pt x="310" y="4895"/>
                  </a:cubicBezTo>
                  <a:cubicBezTo>
                    <a:pt x="1072" y="4323"/>
                    <a:pt x="1524" y="3418"/>
                    <a:pt x="1524" y="2466"/>
                  </a:cubicBezTo>
                  <a:cubicBezTo>
                    <a:pt x="1500" y="1966"/>
                    <a:pt x="1381" y="1489"/>
                    <a:pt x="1167" y="1085"/>
                  </a:cubicBezTo>
                  <a:cubicBezTo>
                    <a:pt x="953" y="656"/>
                    <a:pt x="667" y="299"/>
                    <a:pt x="262" y="37"/>
                  </a:cubicBezTo>
                  <a:cubicBezTo>
                    <a:pt x="244" y="10"/>
                    <a:pt x="217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843794" y="2287987"/>
              <a:ext cx="117184" cy="117184"/>
            </a:xfrm>
            <a:custGeom>
              <a:rect b="b" l="l" r="r" t="t"/>
              <a:pathLst>
                <a:path extrusionOk="0" h="3335" w="3335">
                  <a:moveTo>
                    <a:pt x="1668" y="358"/>
                  </a:moveTo>
                  <a:cubicBezTo>
                    <a:pt x="2406" y="358"/>
                    <a:pt x="3002" y="954"/>
                    <a:pt x="3002" y="1692"/>
                  </a:cubicBezTo>
                  <a:cubicBezTo>
                    <a:pt x="3002" y="2454"/>
                    <a:pt x="2406" y="3049"/>
                    <a:pt x="1668" y="3049"/>
                  </a:cubicBezTo>
                  <a:cubicBezTo>
                    <a:pt x="930" y="3049"/>
                    <a:pt x="334" y="2454"/>
                    <a:pt x="334" y="1692"/>
                  </a:cubicBezTo>
                  <a:cubicBezTo>
                    <a:pt x="334" y="954"/>
                    <a:pt x="930" y="358"/>
                    <a:pt x="1668" y="358"/>
                  </a:cubicBezTo>
                  <a:close/>
                  <a:moveTo>
                    <a:pt x="1668" y="1"/>
                  </a:moveTo>
                  <a:cubicBezTo>
                    <a:pt x="763" y="1"/>
                    <a:pt x="1" y="739"/>
                    <a:pt x="1" y="1668"/>
                  </a:cubicBezTo>
                  <a:cubicBezTo>
                    <a:pt x="1" y="2597"/>
                    <a:pt x="763" y="3335"/>
                    <a:pt x="1668" y="3335"/>
                  </a:cubicBezTo>
                  <a:cubicBezTo>
                    <a:pt x="2597" y="3335"/>
                    <a:pt x="3335" y="2597"/>
                    <a:pt x="3335" y="1668"/>
                  </a:cubicBezTo>
                  <a:cubicBezTo>
                    <a:pt x="3335" y="739"/>
                    <a:pt x="2597" y="1"/>
                    <a:pt x="1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867230" y="2216869"/>
              <a:ext cx="71153" cy="65321"/>
            </a:xfrm>
            <a:custGeom>
              <a:rect b="b" l="l" r="r" t="t"/>
              <a:pathLst>
                <a:path extrusionOk="0" h="1859" w="2025">
                  <a:moveTo>
                    <a:pt x="1525" y="334"/>
                  </a:moveTo>
                  <a:cubicBezTo>
                    <a:pt x="1596" y="334"/>
                    <a:pt x="1692" y="429"/>
                    <a:pt x="1692" y="501"/>
                  </a:cubicBezTo>
                  <a:lnTo>
                    <a:pt x="1692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29"/>
                    <a:pt x="406" y="334"/>
                    <a:pt x="501" y="334"/>
                  </a:cubicBezTo>
                  <a:close/>
                  <a:moveTo>
                    <a:pt x="501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48" y="1858"/>
                    <a:pt x="144" y="1858"/>
                  </a:cubicBezTo>
                  <a:lnTo>
                    <a:pt x="1811" y="1858"/>
                  </a:lnTo>
                  <a:cubicBezTo>
                    <a:pt x="1906" y="1858"/>
                    <a:pt x="1953" y="1787"/>
                    <a:pt x="1953" y="1692"/>
                  </a:cubicBezTo>
                  <a:lnTo>
                    <a:pt x="1953" y="501"/>
                  </a:lnTo>
                  <a:cubicBezTo>
                    <a:pt x="2025" y="239"/>
                    <a:pt x="1787" y="1"/>
                    <a:pt x="1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860554" y="2158295"/>
              <a:ext cx="72840" cy="58680"/>
            </a:xfrm>
            <a:custGeom>
              <a:rect b="b" l="l" r="r" t="t"/>
              <a:pathLst>
                <a:path extrusionOk="0" h="1670" w="2073">
                  <a:moveTo>
                    <a:pt x="1191" y="334"/>
                  </a:moveTo>
                  <a:cubicBezTo>
                    <a:pt x="1429" y="334"/>
                    <a:pt x="1620" y="477"/>
                    <a:pt x="1667" y="691"/>
                  </a:cubicBezTo>
                  <a:lnTo>
                    <a:pt x="453" y="691"/>
                  </a:lnTo>
                  <a:cubicBezTo>
                    <a:pt x="572" y="548"/>
                    <a:pt x="786" y="334"/>
                    <a:pt x="1191" y="334"/>
                  </a:cubicBezTo>
                  <a:close/>
                  <a:moveTo>
                    <a:pt x="1715" y="1025"/>
                  </a:moveTo>
                  <a:cubicBezTo>
                    <a:pt x="1620" y="1215"/>
                    <a:pt x="1429" y="1382"/>
                    <a:pt x="1191" y="1382"/>
                  </a:cubicBezTo>
                  <a:cubicBezTo>
                    <a:pt x="953" y="1382"/>
                    <a:pt x="786" y="1215"/>
                    <a:pt x="715" y="1025"/>
                  </a:cubicBezTo>
                  <a:close/>
                  <a:moveTo>
                    <a:pt x="1191" y="1"/>
                  </a:moveTo>
                  <a:cubicBezTo>
                    <a:pt x="429" y="1"/>
                    <a:pt x="95" y="501"/>
                    <a:pt x="48" y="810"/>
                  </a:cubicBezTo>
                  <a:cubicBezTo>
                    <a:pt x="0" y="882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90"/>
                    <a:pt x="782" y="1669"/>
                    <a:pt x="1189" y="1669"/>
                  </a:cubicBezTo>
                  <a:cubicBezTo>
                    <a:pt x="1205" y="1669"/>
                    <a:pt x="1222" y="1669"/>
                    <a:pt x="1239" y="1668"/>
                  </a:cubicBezTo>
                  <a:cubicBezTo>
                    <a:pt x="1643" y="1644"/>
                    <a:pt x="1977" y="1311"/>
                    <a:pt x="2001" y="882"/>
                  </a:cubicBezTo>
                  <a:cubicBezTo>
                    <a:pt x="2072" y="429"/>
                    <a:pt x="1667" y="1"/>
                    <a:pt x="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1021203" y="2341572"/>
              <a:ext cx="69502" cy="64442"/>
            </a:xfrm>
            <a:custGeom>
              <a:rect b="b" l="l" r="r" t="t"/>
              <a:pathLst>
                <a:path extrusionOk="0" h="1834" w="1978">
                  <a:moveTo>
                    <a:pt x="1501" y="333"/>
                  </a:moveTo>
                  <a:cubicBezTo>
                    <a:pt x="1596" y="333"/>
                    <a:pt x="1691" y="405"/>
                    <a:pt x="1691" y="500"/>
                  </a:cubicBezTo>
                  <a:lnTo>
                    <a:pt x="1691" y="1524"/>
                  </a:lnTo>
                  <a:lnTo>
                    <a:pt x="310" y="1524"/>
                  </a:lnTo>
                  <a:lnTo>
                    <a:pt x="310" y="500"/>
                  </a:lnTo>
                  <a:cubicBezTo>
                    <a:pt x="310" y="405"/>
                    <a:pt x="405" y="333"/>
                    <a:pt x="501" y="333"/>
                  </a:cubicBezTo>
                  <a:close/>
                  <a:moveTo>
                    <a:pt x="501" y="0"/>
                  </a:moveTo>
                  <a:cubicBezTo>
                    <a:pt x="215" y="0"/>
                    <a:pt x="1" y="191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3" y="1834"/>
                  </a:cubicBezTo>
                  <a:lnTo>
                    <a:pt x="1810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1977" y="214"/>
                    <a:pt x="1787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1014527" y="2282998"/>
              <a:ext cx="71997" cy="58644"/>
            </a:xfrm>
            <a:custGeom>
              <a:rect b="b" l="l" r="r" t="t"/>
              <a:pathLst>
                <a:path extrusionOk="0" h="1669" w="2049">
                  <a:moveTo>
                    <a:pt x="1167" y="333"/>
                  </a:moveTo>
                  <a:cubicBezTo>
                    <a:pt x="1405" y="333"/>
                    <a:pt x="1572" y="476"/>
                    <a:pt x="1643" y="691"/>
                  </a:cubicBezTo>
                  <a:lnTo>
                    <a:pt x="429" y="691"/>
                  </a:lnTo>
                  <a:cubicBezTo>
                    <a:pt x="548" y="524"/>
                    <a:pt x="738" y="333"/>
                    <a:pt x="1167" y="333"/>
                  </a:cubicBezTo>
                  <a:close/>
                  <a:moveTo>
                    <a:pt x="1691" y="976"/>
                  </a:moveTo>
                  <a:cubicBezTo>
                    <a:pt x="1619" y="1191"/>
                    <a:pt x="1405" y="1334"/>
                    <a:pt x="1191" y="1334"/>
                  </a:cubicBezTo>
                  <a:cubicBezTo>
                    <a:pt x="953" y="1334"/>
                    <a:pt x="786" y="1191"/>
                    <a:pt x="714" y="976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24" y="810"/>
                  </a:cubicBezTo>
                  <a:cubicBezTo>
                    <a:pt x="0" y="881"/>
                    <a:pt x="95" y="1000"/>
                    <a:pt x="191" y="1000"/>
                  </a:cubicBezTo>
                  <a:lnTo>
                    <a:pt x="357" y="1000"/>
                  </a:lnTo>
                  <a:cubicBezTo>
                    <a:pt x="449" y="1389"/>
                    <a:pt x="782" y="1668"/>
                    <a:pt x="1168" y="1668"/>
                  </a:cubicBezTo>
                  <a:cubicBezTo>
                    <a:pt x="1183" y="1668"/>
                    <a:pt x="1199" y="1668"/>
                    <a:pt x="1215" y="1667"/>
                  </a:cubicBezTo>
                  <a:cubicBezTo>
                    <a:pt x="1643" y="1619"/>
                    <a:pt x="1977" y="1310"/>
                    <a:pt x="2000" y="881"/>
                  </a:cubicBezTo>
                  <a:cubicBezTo>
                    <a:pt x="2048" y="405"/>
                    <a:pt x="1667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867230" y="2471264"/>
              <a:ext cx="71153" cy="64477"/>
            </a:xfrm>
            <a:custGeom>
              <a:rect b="b" l="l" r="r" t="t"/>
              <a:pathLst>
                <a:path extrusionOk="0" h="1835" w="2025">
                  <a:moveTo>
                    <a:pt x="1525" y="310"/>
                  </a:moveTo>
                  <a:cubicBezTo>
                    <a:pt x="1596" y="310"/>
                    <a:pt x="1692" y="405"/>
                    <a:pt x="1692" y="500"/>
                  </a:cubicBezTo>
                  <a:lnTo>
                    <a:pt x="1692" y="1501"/>
                  </a:lnTo>
                  <a:lnTo>
                    <a:pt x="334" y="1501"/>
                  </a:lnTo>
                  <a:lnTo>
                    <a:pt x="334" y="500"/>
                  </a:lnTo>
                  <a:cubicBezTo>
                    <a:pt x="334" y="405"/>
                    <a:pt x="406" y="310"/>
                    <a:pt x="501" y="310"/>
                  </a:cubicBezTo>
                  <a:close/>
                  <a:moveTo>
                    <a:pt x="501" y="0"/>
                  </a:moveTo>
                  <a:cubicBezTo>
                    <a:pt x="239" y="0"/>
                    <a:pt x="1" y="215"/>
                    <a:pt x="1" y="500"/>
                  </a:cubicBezTo>
                  <a:lnTo>
                    <a:pt x="1" y="1691"/>
                  </a:lnTo>
                  <a:cubicBezTo>
                    <a:pt x="1" y="1786"/>
                    <a:pt x="48" y="1834"/>
                    <a:pt x="144" y="1834"/>
                  </a:cubicBezTo>
                  <a:lnTo>
                    <a:pt x="1811" y="1834"/>
                  </a:lnTo>
                  <a:cubicBezTo>
                    <a:pt x="1906" y="1834"/>
                    <a:pt x="1953" y="1786"/>
                    <a:pt x="1953" y="1691"/>
                  </a:cubicBezTo>
                  <a:lnTo>
                    <a:pt x="1953" y="500"/>
                  </a:lnTo>
                  <a:cubicBezTo>
                    <a:pt x="2025" y="215"/>
                    <a:pt x="1787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860554" y="2412690"/>
              <a:ext cx="72840" cy="58644"/>
            </a:xfrm>
            <a:custGeom>
              <a:rect b="b" l="l" r="r" t="t"/>
              <a:pathLst>
                <a:path extrusionOk="0" h="1669" w="2073">
                  <a:moveTo>
                    <a:pt x="1191" y="286"/>
                  </a:moveTo>
                  <a:cubicBezTo>
                    <a:pt x="1429" y="286"/>
                    <a:pt x="1620" y="453"/>
                    <a:pt x="1667" y="643"/>
                  </a:cubicBezTo>
                  <a:lnTo>
                    <a:pt x="453" y="643"/>
                  </a:lnTo>
                  <a:cubicBezTo>
                    <a:pt x="572" y="500"/>
                    <a:pt x="786" y="286"/>
                    <a:pt x="1191" y="286"/>
                  </a:cubicBezTo>
                  <a:close/>
                  <a:moveTo>
                    <a:pt x="1715" y="977"/>
                  </a:moveTo>
                  <a:cubicBezTo>
                    <a:pt x="1620" y="1191"/>
                    <a:pt x="1429" y="1334"/>
                    <a:pt x="1191" y="1334"/>
                  </a:cubicBezTo>
                  <a:cubicBezTo>
                    <a:pt x="953" y="1334"/>
                    <a:pt x="786" y="1191"/>
                    <a:pt x="715" y="977"/>
                  </a:cubicBezTo>
                  <a:close/>
                  <a:moveTo>
                    <a:pt x="1191" y="0"/>
                  </a:moveTo>
                  <a:cubicBezTo>
                    <a:pt x="429" y="0"/>
                    <a:pt x="95" y="500"/>
                    <a:pt x="48" y="786"/>
                  </a:cubicBezTo>
                  <a:cubicBezTo>
                    <a:pt x="0" y="881"/>
                    <a:pt x="95" y="1001"/>
                    <a:pt x="191" y="1001"/>
                  </a:cubicBezTo>
                  <a:lnTo>
                    <a:pt x="357" y="1001"/>
                  </a:lnTo>
                  <a:cubicBezTo>
                    <a:pt x="449" y="1368"/>
                    <a:pt x="784" y="1669"/>
                    <a:pt x="1192" y="1669"/>
                  </a:cubicBezTo>
                  <a:cubicBezTo>
                    <a:pt x="1208" y="1669"/>
                    <a:pt x="1223" y="1668"/>
                    <a:pt x="1239" y="1667"/>
                  </a:cubicBezTo>
                  <a:cubicBezTo>
                    <a:pt x="1643" y="1620"/>
                    <a:pt x="1977" y="1310"/>
                    <a:pt x="2001" y="881"/>
                  </a:cubicBezTo>
                  <a:cubicBezTo>
                    <a:pt x="2072" y="381"/>
                    <a:pt x="1667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719126" y="2346561"/>
              <a:ext cx="70310" cy="64477"/>
            </a:xfrm>
            <a:custGeom>
              <a:rect b="b" l="l" r="r" t="t"/>
              <a:pathLst>
                <a:path extrusionOk="0" h="1835" w="2001">
                  <a:moveTo>
                    <a:pt x="1525" y="334"/>
                  </a:moveTo>
                  <a:cubicBezTo>
                    <a:pt x="1620" y="334"/>
                    <a:pt x="1715" y="430"/>
                    <a:pt x="1715" y="501"/>
                  </a:cubicBezTo>
                  <a:lnTo>
                    <a:pt x="1715" y="1525"/>
                  </a:lnTo>
                  <a:lnTo>
                    <a:pt x="334" y="1525"/>
                  </a:lnTo>
                  <a:lnTo>
                    <a:pt x="334" y="501"/>
                  </a:lnTo>
                  <a:cubicBezTo>
                    <a:pt x="334" y="430"/>
                    <a:pt x="429" y="334"/>
                    <a:pt x="524" y="334"/>
                  </a:cubicBezTo>
                  <a:close/>
                  <a:moveTo>
                    <a:pt x="524" y="1"/>
                  </a:moveTo>
                  <a:cubicBezTo>
                    <a:pt x="239" y="1"/>
                    <a:pt x="1" y="215"/>
                    <a:pt x="1" y="501"/>
                  </a:cubicBezTo>
                  <a:lnTo>
                    <a:pt x="1" y="1692"/>
                  </a:lnTo>
                  <a:cubicBezTo>
                    <a:pt x="1" y="1787"/>
                    <a:pt x="72" y="1835"/>
                    <a:pt x="167" y="1835"/>
                  </a:cubicBezTo>
                  <a:lnTo>
                    <a:pt x="1834" y="1835"/>
                  </a:lnTo>
                  <a:cubicBezTo>
                    <a:pt x="1906" y="1835"/>
                    <a:pt x="1977" y="1787"/>
                    <a:pt x="1977" y="1692"/>
                  </a:cubicBezTo>
                  <a:lnTo>
                    <a:pt x="1977" y="501"/>
                  </a:lnTo>
                  <a:cubicBezTo>
                    <a:pt x="2001" y="239"/>
                    <a:pt x="1810" y="1"/>
                    <a:pt x="1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713258" y="2287987"/>
              <a:ext cx="71997" cy="58680"/>
            </a:xfrm>
            <a:custGeom>
              <a:rect b="b" l="l" r="r" t="t"/>
              <a:pathLst>
                <a:path extrusionOk="0" h="1670" w="2049">
                  <a:moveTo>
                    <a:pt x="1192" y="334"/>
                  </a:moveTo>
                  <a:cubicBezTo>
                    <a:pt x="1430" y="334"/>
                    <a:pt x="1620" y="477"/>
                    <a:pt x="1668" y="692"/>
                  </a:cubicBezTo>
                  <a:lnTo>
                    <a:pt x="453" y="692"/>
                  </a:lnTo>
                  <a:cubicBezTo>
                    <a:pt x="572" y="549"/>
                    <a:pt x="763" y="334"/>
                    <a:pt x="1192" y="334"/>
                  </a:cubicBezTo>
                  <a:close/>
                  <a:moveTo>
                    <a:pt x="1692" y="977"/>
                  </a:moveTo>
                  <a:cubicBezTo>
                    <a:pt x="1644" y="1192"/>
                    <a:pt x="1430" y="1335"/>
                    <a:pt x="1192" y="1335"/>
                  </a:cubicBezTo>
                  <a:cubicBezTo>
                    <a:pt x="953" y="1335"/>
                    <a:pt x="763" y="1192"/>
                    <a:pt x="715" y="977"/>
                  </a:cubicBezTo>
                  <a:close/>
                  <a:moveTo>
                    <a:pt x="1192" y="1"/>
                  </a:moveTo>
                  <a:cubicBezTo>
                    <a:pt x="430" y="1"/>
                    <a:pt x="96" y="501"/>
                    <a:pt x="25" y="811"/>
                  </a:cubicBezTo>
                  <a:cubicBezTo>
                    <a:pt x="1" y="906"/>
                    <a:pt x="96" y="1025"/>
                    <a:pt x="168" y="1025"/>
                  </a:cubicBezTo>
                  <a:lnTo>
                    <a:pt x="358" y="1025"/>
                  </a:lnTo>
                  <a:cubicBezTo>
                    <a:pt x="450" y="1391"/>
                    <a:pt x="783" y="1669"/>
                    <a:pt x="1168" y="1669"/>
                  </a:cubicBezTo>
                  <a:cubicBezTo>
                    <a:pt x="1184" y="1669"/>
                    <a:pt x="1200" y="1669"/>
                    <a:pt x="1215" y="1668"/>
                  </a:cubicBezTo>
                  <a:cubicBezTo>
                    <a:pt x="1644" y="1644"/>
                    <a:pt x="1954" y="1311"/>
                    <a:pt x="2001" y="882"/>
                  </a:cubicBezTo>
                  <a:cubicBezTo>
                    <a:pt x="2049" y="430"/>
                    <a:pt x="1668" y="1"/>
                    <a:pt x="1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875593" y="2306997"/>
              <a:ext cx="54428" cy="79973"/>
            </a:xfrm>
            <a:custGeom>
              <a:rect b="b" l="l" r="r" t="t"/>
              <a:pathLst>
                <a:path extrusionOk="0" h="2276" w="1549">
                  <a:moveTo>
                    <a:pt x="772" y="1"/>
                  </a:moveTo>
                  <a:cubicBezTo>
                    <a:pt x="685" y="1"/>
                    <a:pt x="620" y="70"/>
                    <a:pt x="620" y="151"/>
                  </a:cubicBezTo>
                  <a:lnTo>
                    <a:pt x="620" y="246"/>
                  </a:lnTo>
                  <a:cubicBezTo>
                    <a:pt x="239" y="317"/>
                    <a:pt x="1" y="794"/>
                    <a:pt x="382" y="1222"/>
                  </a:cubicBezTo>
                  <a:cubicBezTo>
                    <a:pt x="406" y="1270"/>
                    <a:pt x="501" y="1270"/>
                    <a:pt x="549" y="1270"/>
                  </a:cubicBezTo>
                  <a:lnTo>
                    <a:pt x="882" y="1270"/>
                  </a:lnTo>
                  <a:cubicBezTo>
                    <a:pt x="906" y="1270"/>
                    <a:pt x="953" y="1270"/>
                    <a:pt x="953" y="1317"/>
                  </a:cubicBezTo>
                  <a:cubicBezTo>
                    <a:pt x="1120" y="1484"/>
                    <a:pt x="1001" y="1722"/>
                    <a:pt x="787" y="1722"/>
                  </a:cubicBezTo>
                  <a:lnTo>
                    <a:pt x="477" y="1722"/>
                  </a:lnTo>
                  <a:cubicBezTo>
                    <a:pt x="453" y="1722"/>
                    <a:pt x="406" y="1699"/>
                    <a:pt x="453" y="1675"/>
                  </a:cubicBezTo>
                  <a:cubicBezTo>
                    <a:pt x="541" y="1534"/>
                    <a:pt x="448" y="1407"/>
                    <a:pt x="316" y="1407"/>
                  </a:cubicBezTo>
                  <a:cubicBezTo>
                    <a:pt x="269" y="1407"/>
                    <a:pt x="218" y="1423"/>
                    <a:pt x="168" y="1460"/>
                  </a:cubicBezTo>
                  <a:lnTo>
                    <a:pt x="168" y="1484"/>
                  </a:lnTo>
                  <a:cubicBezTo>
                    <a:pt x="144" y="1746"/>
                    <a:pt x="310" y="2032"/>
                    <a:pt x="596" y="2032"/>
                  </a:cubicBezTo>
                  <a:lnTo>
                    <a:pt x="596" y="2175"/>
                  </a:lnTo>
                  <a:lnTo>
                    <a:pt x="596" y="2199"/>
                  </a:lnTo>
                  <a:cubicBezTo>
                    <a:pt x="649" y="2252"/>
                    <a:pt x="702" y="2275"/>
                    <a:pt x="748" y="2275"/>
                  </a:cubicBezTo>
                  <a:cubicBezTo>
                    <a:pt x="826" y="2275"/>
                    <a:pt x="882" y="2208"/>
                    <a:pt x="882" y="2103"/>
                  </a:cubicBezTo>
                  <a:lnTo>
                    <a:pt x="882" y="2032"/>
                  </a:lnTo>
                  <a:cubicBezTo>
                    <a:pt x="1287" y="1937"/>
                    <a:pt x="1549" y="1437"/>
                    <a:pt x="1073" y="1008"/>
                  </a:cubicBezTo>
                  <a:cubicBezTo>
                    <a:pt x="1049" y="984"/>
                    <a:pt x="1001" y="984"/>
                    <a:pt x="977" y="984"/>
                  </a:cubicBezTo>
                  <a:lnTo>
                    <a:pt x="596" y="984"/>
                  </a:lnTo>
                  <a:cubicBezTo>
                    <a:pt x="501" y="984"/>
                    <a:pt x="406" y="913"/>
                    <a:pt x="382" y="841"/>
                  </a:cubicBezTo>
                  <a:cubicBezTo>
                    <a:pt x="310" y="675"/>
                    <a:pt x="430" y="532"/>
                    <a:pt x="620" y="532"/>
                  </a:cubicBezTo>
                  <a:lnTo>
                    <a:pt x="787" y="532"/>
                  </a:lnTo>
                  <a:cubicBezTo>
                    <a:pt x="882" y="532"/>
                    <a:pt x="977" y="627"/>
                    <a:pt x="977" y="722"/>
                  </a:cubicBezTo>
                  <a:lnTo>
                    <a:pt x="977" y="841"/>
                  </a:lnTo>
                  <a:cubicBezTo>
                    <a:pt x="1049" y="889"/>
                    <a:pt x="1120" y="984"/>
                    <a:pt x="1215" y="984"/>
                  </a:cubicBezTo>
                  <a:cubicBezTo>
                    <a:pt x="1311" y="984"/>
                    <a:pt x="1382" y="913"/>
                    <a:pt x="1382" y="817"/>
                  </a:cubicBezTo>
                  <a:lnTo>
                    <a:pt x="1382" y="722"/>
                  </a:lnTo>
                  <a:cubicBezTo>
                    <a:pt x="1382" y="436"/>
                    <a:pt x="1192" y="222"/>
                    <a:pt x="953" y="222"/>
                  </a:cubicBezTo>
                  <a:lnTo>
                    <a:pt x="953" y="127"/>
                  </a:lnTo>
                  <a:cubicBezTo>
                    <a:pt x="953" y="79"/>
                    <a:pt x="953" y="79"/>
                    <a:pt x="906" y="55"/>
                  </a:cubicBezTo>
                  <a:cubicBezTo>
                    <a:pt x="859" y="17"/>
                    <a:pt x="813" y="1"/>
                    <a:pt x="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37"/>
          <p:cNvSpPr/>
          <p:nvPr/>
        </p:nvSpPr>
        <p:spPr>
          <a:xfrm>
            <a:off x="5603400" y="1600500"/>
            <a:ext cx="940800" cy="9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5603400" y="3402600"/>
            <a:ext cx="940800" cy="94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3326400" y="3402600"/>
            <a:ext cx="940800" cy="94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3326400" y="1631400"/>
            <a:ext cx="940800" cy="928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893100" y="4362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vs numerical variables</a:t>
            </a:r>
            <a:endParaRPr/>
          </a:p>
        </p:txBody>
      </p:sp>
      <p:sp>
        <p:nvSpPr>
          <p:cNvPr id="271" name="Google Shape;271;p37"/>
          <p:cNvSpPr txBox="1"/>
          <p:nvPr>
            <p:ph idx="4294967295" type="subTitle"/>
          </p:nvPr>
        </p:nvSpPr>
        <p:spPr>
          <a:xfrm>
            <a:off x="165900" y="1219200"/>
            <a:ext cx="2729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"/>
                <a:ea typeface="Marcellus"/>
                <a:cs typeface="Marcellus"/>
                <a:sym typeface="Marcellus"/>
              </a:rPr>
              <a:t>Categorical variables</a:t>
            </a:r>
            <a:endParaRPr sz="20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2" name="Google Shape;272;p37"/>
          <p:cNvSpPr txBox="1"/>
          <p:nvPr>
            <p:ph idx="4294967295" type="subTitle"/>
          </p:nvPr>
        </p:nvSpPr>
        <p:spPr>
          <a:xfrm>
            <a:off x="304800" y="1387500"/>
            <a:ext cx="21057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Investment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City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Gender</a:t>
            </a:r>
            <a:endParaRPr sz="1200"/>
          </a:p>
        </p:txBody>
      </p:sp>
      <p:sp>
        <p:nvSpPr>
          <p:cNvPr id="273" name="Google Shape;273;p37"/>
          <p:cNvSpPr txBox="1"/>
          <p:nvPr>
            <p:ph idx="4294967295" type="subTitle"/>
          </p:nvPr>
        </p:nvSpPr>
        <p:spPr>
          <a:xfrm>
            <a:off x="191100" y="2895600"/>
            <a:ext cx="2552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"/>
                <a:ea typeface="Marcellus"/>
                <a:cs typeface="Marcellus"/>
                <a:sym typeface="Marcellus"/>
              </a:rPr>
              <a:t>Numerical variables</a:t>
            </a:r>
            <a:endParaRPr sz="20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4" name="Google Shape;274;p37"/>
          <p:cNvSpPr txBox="1"/>
          <p:nvPr>
            <p:ph idx="4294967295" type="subTitle"/>
          </p:nvPr>
        </p:nvSpPr>
        <p:spPr>
          <a:xfrm>
            <a:off x="304800" y="3418500"/>
            <a:ext cx="1600200" cy="14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Family size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Income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Wealth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Debt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Luxury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Savings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p37"/>
          <p:cNvSpPr txBox="1"/>
          <p:nvPr>
            <p:ph idx="4294967295" type="subTitle"/>
          </p:nvPr>
        </p:nvSpPr>
        <p:spPr>
          <a:xfrm>
            <a:off x="6692800" y="1757400"/>
            <a:ext cx="21993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"/>
                <a:ea typeface="Marcellus"/>
                <a:cs typeface="Marcellus"/>
                <a:sym typeface="Marcellus"/>
              </a:rPr>
              <a:t>Dummy variables</a:t>
            </a:r>
            <a:endParaRPr sz="20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6" name="Google Shape;276;p37"/>
          <p:cNvSpPr txBox="1"/>
          <p:nvPr>
            <p:ph idx="4294967295" type="subTitle"/>
          </p:nvPr>
        </p:nvSpPr>
        <p:spPr>
          <a:xfrm>
            <a:off x="6581100" y="3418500"/>
            <a:ext cx="2562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"/>
                <a:ea typeface="Marcellus"/>
                <a:cs typeface="Marcellus"/>
                <a:sym typeface="Marcellus"/>
              </a:rPr>
              <a:t>Normalized in [0,1]</a:t>
            </a:r>
            <a:endParaRPr sz="2000"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277" name="Google Shape;277;p37"/>
          <p:cNvCxnSpPr/>
          <p:nvPr/>
        </p:nvCxnSpPr>
        <p:spPr>
          <a:xfrm>
            <a:off x="4305300" y="3885300"/>
            <a:ext cx="12600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8" name="Google Shape;278;p37"/>
          <p:cNvSpPr txBox="1"/>
          <p:nvPr/>
        </p:nvSpPr>
        <p:spPr>
          <a:xfrm>
            <a:off x="1401900" y="3239250"/>
            <a:ext cx="167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Financial Education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ESG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Digital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Bank friendly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Lifestyle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249200" y="3429000"/>
            <a:ext cx="11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80" name="Google Shape;280;p37"/>
          <p:cNvGrpSpPr/>
          <p:nvPr/>
        </p:nvGrpSpPr>
        <p:grpSpPr>
          <a:xfrm>
            <a:off x="5803915" y="1827375"/>
            <a:ext cx="550262" cy="536840"/>
            <a:chOff x="1367060" y="2422129"/>
            <a:chExt cx="269261" cy="352050"/>
          </a:xfrm>
        </p:grpSpPr>
        <p:sp>
          <p:nvSpPr>
            <p:cNvPr id="281" name="Google Shape;281;p37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7"/>
          <p:cNvGrpSpPr/>
          <p:nvPr/>
        </p:nvGrpSpPr>
        <p:grpSpPr>
          <a:xfrm>
            <a:off x="5773197" y="3559594"/>
            <a:ext cx="595899" cy="626801"/>
            <a:chOff x="2639038" y="2894942"/>
            <a:chExt cx="355612" cy="355612"/>
          </a:xfrm>
        </p:grpSpPr>
        <p:sp>
          <p:nvSpPr>
            <p:cNvPr id="296" name="Google Shape;296;p37"/>
            <p:cNvSpPr/>
            <p:nvPr/>
          </p:nvSpPr>
          <p:spPr>
            <a:xfrm>
              <a:off x="2748479" y="2894942"/>
              <a:ext cx="246171" cy="304119"/>
            </a:xfrm>
            <a:custGeom>
              <a:rect b="b" l="l" r="r" t="t"/>
              <a:pathLst>
                <a:path extrusionOk="0" h="9562" w="774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2639038" y="2945703"/>
              <a:ext cx="246552" cy="304851"/>
            </a:xfrm>
            <a:custGeom>
              <a:rect b="b" l="l" r="r" t="t"/>
              <a:pathLst>
                <a:path extrusionOk="0" h="9585" w="7752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8" name="Google Shape;298;p37"/>
          <p:cNvCxnSpPr/>
          <p:nvPr/>
        </p:nvCxnSpPr>
        <p:spPr>
          <a:xfrm>
            <a:off x="4305300" y="2095350"/>
            <a:ext cx="12600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/>
          <p:nvPr/>
        </p:nvSpPr>
        <p:spPr>
          <a:xfrm>
            <a:off x="-25825" y="-19350"/>
            <a:ext cx="91701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4"/>
          <p:cNvSpPr txBox="1"/>
          <p:nvPr>
            <p:ph type="ctrTitle"/>
          </p:nvPr>
        </p:nvSpPr>
        <p:spPr>
          <a:xfrm>
            <a:off x="3464400" y="2431200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49" name="Google Shape;549;p64"/>
          <p:cNvCxnSpPr/>
          <p:nvPr/>
        </p:nvCxnSpPr>
        <p:spPr>
          <a:xfrm>
            <a:off x="3899175" y="3595350"/>
            <a:ext cx="42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64"/>
          <p:cNvSpPr txBox="1"/>
          <p:nvPr>
            <p:ph idx="1" type="subTitle"/>
          </p:nvPr>
        </p:nvSpPr>
        <p:spPr>
          <a:xfrm>
            <a:off x="3842925" y="3914100"/>
            <a:ext cx="3940500" cy="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@rizzombody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@angelicaiacovelli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@lucreziamarcosignori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@jef.rey.news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@alessandrofrabetti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2538109" y="529200"/>
            <a:ext cx="4070400" cy="40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INITIAL CONSIDERATIONS</a:t>
            </a:r>
            <a:endParaRPr sz="3500"/>
          </a:p>
        </p:txBody>
      </p:sp>
      <p:sp>
        <p:nvSpPr>
          <p:cNvPr id="307" name="Google Shape;307;p38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statistics, correlation matrix, division into subgroups</a:t>
            </a:r>
            <a:endParaRPr/>
          </a:p>
        </p:txBody>
      </p:sp>
      <p:sp>
        <p:nvSpPr>
          <p:cNvPr id="308" name="Google Shape;308;p38"/>
          <p:cNvSpPr txBox="1"/>
          <p:nvPr>
            <p:ph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275" y="-1935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General statistics, division into subgroups.</a:t>
            </a:r>
            <a:endParaRPr/>
          </a:p>
        </p:txBody>
      </p:sp>
      <p:cxnSp>
        <p:nvCxnSpPr>
          <p:cNvPr id="315" name="Google Shape;315;p39"/>
          <p:cNvCxnSpPr/>
          <p:nvPr/>
        </p:nvCxnSpPr>
        <p:spPr>
          <a:xfrm>
            <a:off x="710558" y="1395300"/>
            <a:ext cx="230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710558" y="4189700"/>
            <a:ext cx="23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50" y="0"/>
            <a:ext cx="6123700" cy="11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950" y="2427650"/>
            <a:ext cx="6123701" cy="13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950" y="3819075"/>
            <a:ext cx="6123701" cy="13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0300" y="1145200"/>
            <a:ext cx="6123701" cy="11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/>
          <p:nvPr/>
        </p:nvSpPr>
        <p:spPr>
          <a:xfrm>
            <a:off x="275" y="-1935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KDE plots,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Histograms,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Scatter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27" name="Google Shape;327;p40"/>
          <p:cNvCxnSpPr/>
          <p:nvPr/>
        </p:nvCxnSpPr>
        <p:spPr>
          <a:xfrm>
            <a:off x="710558" y="1395300"/>
            <a:ext cx="230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0"/>
          <p:cNvCxnSpPr/>
          <p:nvPr/>
        </p:nvCxnSpPr>
        <p:spPr>
          <a:xfrm>
            <a:off x="710558" y="4189700"/>
            <a:ext cx="23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50" y="-19350"/>
            <a:ext cx="3891725" cy="2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550" y="2451300"/>
            <a:ext cx="3891724" cy="26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275" y="-1935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KDE plots,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Histograms,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Scatter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37" name="Google Shape;337;p41"/>
          <p:cNvCxnSpPr/>
          <p:nvPr/>
        </p:nvCxnSpPr>
        <p:spPr>
          <a:xfrm>
            <a:off x="710558" y="1395300"/>
            <a:ext cx="230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/>
          <p:nvPr/>
        </p:nvCxnSpPr>
        <p:spPr>
          <a:xfrm>
            <a:off x="710558" y="4189700"/>
            <a:ext cx="23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75" y="-19350"/>
            <a:ext cx="4084525" cy="26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475" y="2674900"/>
            <a:ext cx="4084524" cy="2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/>
          <p:nvPr/>
        </p:nvSpPr>
        <p:spPr>
          <a:xfrm>
            <a:off x="275" y="-1935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Matrix </a:t>
            </a:r>
            <a:endParaRPr/>
          </a:p>
        </p:txBody>
      </p:sp>
      <p:cxnSp>
        <p:nvCxnSpPr>
          <p:cNvPr id="347" name="Google Shape;347;p42"/>
          <p:cNvCxnSpPr/>
          <p:nvPr/>
        </p:nvCxnSpPr>
        <p:spPr>
          <a:xfrm>
            <a:off x="710558" y="1395300"/>
            <a:ext cx="230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2"/>
          <p:cNvCxnSpPr/>
          <p:nvPr/>
        </p:nvCxnSpPr>
        <p:spPr>
          <a:xfrm>
            <a:off x="710558" y="4189700"/>
            <a:ext cx="23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400" y="-19500"/>
            <a:ext cx="5799876" cy="51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/>
          <p:nvPr/>
        </p:nvSpPr>
        <p:spPr>
          <a:xfrm>
            <a:off x="275" y="-19350"/>
            <a:ext cx="91440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Matrix </a:t>
            </a:r>
            <a:endParaRPr/>
          </a:p>
        </p:txBody>
      </p:sp>
      <p:cxnSp>
        <p:nvCxnSpPr>
          <p:cNvPr id="356" name="Google Shape;356;p43"/>
          <p:cNvCxnSpPr/>
          <p:nvPr/>
        </p:nvCxnSpPr>
        <p:spPr>
          <a:xfrm>
            <a:off x="710558" y="1395300"/>
            <a:ext cx="230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3"/>
          <p:cNvCxnSpPr/>
          <p:nvPr/>
        </p:nvCxnSpPr>
        <p:spPr>
          <a:xfrm>
            <a:off x="710558" y="4189700"/>
            <a:ext cx="23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875" y="-19500"/>
            <a:ext cx="5831126" cy="51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ting a Company in Korea by Slidesgo">
  <a:themeElements>
    <a:clrScheme name="Simple Light">
      <a:dk1>
        <a:srgbClr val="212121"/>
      </a:dk1>
      <a:lt1>
        <a:srgbClr val="FFFFFF"/>
      </a:lt1>
      <a:dk2>
        <a:srgbClr val="C1A480"/>
      </a:dk2>
      <a:lt2>
        <a:srgbClr val="F3F4ED"/>
      </a:lt2>
      <a:accent1>
        <a:srgbClr val="4E4E4E"/>
      </a:accent1>
      <a:accent2>
        <a:srgbClr val="D3C1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